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8" r:id="rId3"/>
    <p:sldId id="319" r:id="rId4"/>
    <p:sldId id="321" r:id="rId5"/>
    <p:sldId id="322" r:id="rId6"/>
    <p:sldId id="324" r:id="rId7"/>
    <p:sldId id="323" r:id="rId8"/>
    <p:sldId id="375" r:id="rId9"/>
    <p:sldId id="325" r:id="rId10"/>
    <p:sldId id="327" r:id="rId11"/>
    <p:sldId id="326" r:id="rId12"/>
    <p:sldId id="328" r:id="rId13"/>
    <p:sldId id="329" r:id="rId14"/>
    <p:sldId id="331" r:id="rId15"/>
    <p:sldId id="330" r:id="rId16"/>
    <p:sldId id="332" r:id="rId17"/>
    <p:sldId id="334" r:id="rId18"/>
    <p:sldId id="333" r:id="rId19"/>
    <p:sldId id="335" r:id="rId20"/>
    <p:sldId id="336" r:id="rId21"/>
    <p:sldId id="337" r:id="rId22"/>
    <p:sldId id="339" r:id="rId23"/>
    <p:sldId id="338" r:id="rId24"/>
    <p:sldId id="341" r:id="rId25"/>
    <p:sldId id="340" r:id="rId26"/>
    <p:sldId id="342" r:id="rId27"/>
    <p:sldId id="343" r:id="rId28"/>
    <p:sldId id="344" r:id="rId29"/>
    <p:sldId id="345" r:id="rId30"/>
    <p:sldId id="346" r:id="rId31"/>
    <p:sldId id="347" r:id="rId32"/>
    <p:sldId id="348" r:id="rId33"/>
    <p:sldId id="349" r:id="rId34"/>
    <p:sldId id="350" r:id="rId35"/>
    <p:sldId id="351" r:id="rId36"/>
    <p:sldId id="352" r:id="rId37"/>
    <p:sldId id="357" r:id="rId38"/>
    <p:sldId id="356" r:id="rId39"/>
    <p:sldId id="355" r:id="rId40"/>
    <p:sldId id="354" r:id="rId41"/>
    <p:sldId id="358" r:id="rId42"/>
    <p:sldId id="359" r:id="rId43"/>
    <p:sldId id="360" r:id="rId44"/>
    <p:sldId id="361" r:id="rId45"/>
    <p:sldId id="362" r:id="rId46"/>
    <p:sldId id="363" r:id="rId47"/>
    <p:sldId id="370" r:id="rId48"/>
    <p:sldId id="371" r:id="rId49"/>
    <p:sldId id="372" r:id="rId50"/>
    <p:sldId id="373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FF9900"/>
    <a:srgbClr val="66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AFABB7-A42D-4455-888E-DEB6E6BE3523}" type="datetimeFigureOut">
              <a:rPr lang="en-GB" smtClean="0"/>
              <a:pPr/>
              <a:t>13/04/2015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0C80DC-035B-41C3-98A9-3D011E4B86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AFABB7-A42D-4455-888E-DEB6E6BE3523}" type="datetimeFigureOut">
              <a:rPr lang="en-GB" smtClean="0"/>
              <a:pPr/>
              <a:t>13/04/2015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0C80DC-035B-41C3-98A9-3D011E4B86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AFABB7-A42D-4455-888E-DEB6E6BE3523}" type="datetimeFigureOut">
              <a:rPr lang="en-GB" smtClean="0"/>
              <a:pPr/>
              <a:t>13/04/2015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0C80DC-035B-41C3-98A9-3D011E4B86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AFABB7-A42D-4455-888E-DEB6E6BE3523}" type="datetimeFigureOut">
              <a:rPr lang="en-GB" smtClean="0"/>
              <a:pPr/>
              <a:t>13/04/2015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0C80DC-035B-41C3-98A9-3D011E4B86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AFABB7-A42D-4455-888E-DEB6E6BE3523}" type="datetimeFigureOut">
              <a:rPr lang="en-GB" smtClean="0"/>
              <a:pPr/>
              <a:t>13/04/2015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0C80DC-035B-41C3-98A9-3D011E4B86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AFABB7-A42D-4455-888E-DEB6E6BE3523}" type="datetimeFigureOut">
              <a:rPr lang="en-GB" smtClean="0"/>
              <a:pPr/>
              <a:t>13/04/2015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0C80DC-035B-41C3-98A9-3D011E4B86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AFABB7-A42D-4455-888E-DEB6E6BE3523}" type="datetimeFigureOut">
              <a:rPr lang="en-GB" smtClean="0"/>
              <a:pPr/>
              <a:t>13/04/2015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0C80DC-035B-41C3-98A9-3D011E4B86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AFABB7-A42D-4455-888E-DEB6E6BE3523}" type="datetimeFigureOut">
              <a:rPr lang="en-GB" smtClean="0"/>
              <a:pPr/>
              <a:t>13/04/2015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0C80DC-035B-41C3-98A9-3D011E4B86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AFABB7-A42D-4455-888E-DEB6E6BE3523}" type="datetimeFigureOut">
              <a:rPr lang="en-GB" smtClean="0"/>
              <a:pPr/>
              <a:t>13/04/2015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0C80DC-035B-41C3-98A9-3D011E4B86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6AFABB7-A42D-4455-888E-DEB6E6BE3523}" type="datetimeFigureOut">
              <a:rPr lang="en-GB" smtClean="0"/>
              <a:pPr/>
              <a:t>13/04/2015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0C80DC-035B-41C3-98A9-3D011E4B865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TextBox 6"/>
          <p:cNvSpPr txBox="1"/>
          <p:nvPr userDrawn="1"/>
        </p:nvSpPr>
        <p:spPr>
          <a:xfrm>
            <a:off x="3419872" y="630932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663300"/>
                </a:solidFill>
                <a:latin typeface="Lucida Handwriting" pitchFamily="66" charset="0"/>
              </a:rPr>
              <a:t>50+ Still Shining</a:t>
            </a:r>
            <a:endParaRPr lang="en-GB" b="1" dirty="0">
              <a:solidFill>
                <a:srgbClr val="663300"/>
              </a:solidFill>
              <a:latin typeface="Lucida Handwriting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newsruss.ru/doc/index.php?title=Mitsubishi&amp;action=edit" TargetMode="External"/><Relationship Id="rId3" Type="http://schemas.openxmlformats.org/officeDocument/2006/relationships/hyperlink" Target="http://newsruss.ru/doc/index.php/Renault_Nissan" TargetMode="External"/><Relationship Id="rId7" Type="http://schemas.openxmlformats.org/officeDocument/2006/relationships/hyperlink" Target="http://newsruss.ru/doc/index.php?title=PSA_Peugeot_Citroen&amp;action=edit" TargetMode="External"/><Relationship Id="rId2" Type="http://schemas.openxmlformats.org/officeDocument/2006/relationships/hyperlink" Target="http://newsruss.ru/doc/index.php/General_Motor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newsruss.ru/doc/index.php/Volkswagen" TargetMode="External"/><Relationship Id="rId5" Type="http://schemas.openxmlformats.org/officeDocument/2006/relationships/hyperlink" Target="http://newsruss.ru/doc/index.php?title=Ford&amp;action=edit" TargetMode="External"/><Relationship Id="rId4" Type="http://schemas.openxmlformats.org/officeDocument/2006/relationships/hyperlink" Target="http://newsruss.ru/doc/index.php/Toyota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&#1040;&#1083;&#1077;&#1096;&#1072;\&#1055;&#1088;&#1077;&#1079;&#1077;&#1085;&#1090;&#1072;&#1094;&#1080;&#1080;\PROFESSIONAL_SPRAYING_TECHNIQUE\POWERPOINT_PRESENTATIONS\Color_Spray-out.mpg" TargetMode="Externa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27984" y="620688"/>
            <a:ext cx="35283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i="0" u="none" baseline="0" dirty="0" smtClean="0"/>
              <a:t>Быстрый </a:t>
            </a:r>
            <a:r>
              <a:rPr lang="ru-RU" sz="3200" b="1" dirty="0" smtClean="0"/>
              <a:t>способ создания идеального  цвета.</a:t>
            </a:r>
            <a:endParaRPr lang="ru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3501008"/>
            <a:ext cx="388843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673424"/>
            <a:ext cx="309634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980728"/>
            <a:ext cx="7632848" cy="5877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" sz="2400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sz="2000" b="0" i="0" u="none" baseline="0" dirty="0" smtClean="0"/>
              <a:t>  </a:t>
            </a:r>
            <a:r>
              <a:rPr lang="ru-RU" sz="2000" b="0" i="0" u="none" baseline="0" dirty="0" smtClean="0"/>
              <a:t>Что </a:t>
            </a:r>
            <a:r>
              <a:rPr lang="ru-RU" sz="2000" b="0" i="0" u="none" baseline="0" dirty="0"/>
              <a:t>такое </a:t>
            </a:r>
            <a:r>
              <a:rPr lang="ru-RU" sz="2000" b="0" i="0" u="none" baseline="0" dirty="0" smtClean="0"/>
              <a:t>цвет? </a:t>
            </a:r>
            <a:endParaRPr lang="ru-RU" sz="2000" b="0" i="0" u="none" baseline="0" dirty="0"/>
          </a:p>
          <a:p>
            <a:pPr algn="l" rtl="0">
              <a:buFont typeface="Wingdings" pitchFamily="2" charset="2"/>
              <a:buChar char="Ø"/>
            </a:pPr>
            <a:r>
              <a:rPr lang="ru-RU" sz="2000" b="0" i="0" u="none" baseline="0" dirty="0"/>
              <a:t>  Эффектные частицы в автомобильной промышленности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000" b="0" i="0" u="none" baseline="0" dirty="0" smtClean="0"/>
              <a:t>  </a:t>
            </a:r>
            <a:r>
              <a:rPr lang="ru-RU" sz="2000" b="0" i="0" u="none" baseline="0" dirty="0" smtClean="0"/>
              <a:t>Причины </a:t>
            </a:r>
            <a:r>
              <a:rPr lang="ru-RU" sz="2000" dirty="0" smtClean="0"/>
              <a:t>возникновения вариантов</a:t>
            </a:r>
            <a:r>
              <a:rPr lang="ru-RU" sz="2000" b="0" i="0" u="none" baseline="0" dirty="0" smtClean="0"/>
              <a:t> </a:t>
            </a:r>
            <a:r>
              <a:rPr lang="ru-RU" sz="2000" b="0" i="0" u="none" baseline="0" dirty="0"/>
              <a:t>цвета 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000" b="0" i="0" u="none" baseline="0" dirty="0"/>
              <a:t>  Метамерия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000" b="0" i="0" u="none" baseline="0" dirty="0" smtClean="0"/>
              <a:t>  </a:t>
            </a:r>
            <a:r>
              <a:rPr lang="ru-RU" sz="2000" b="0" i="0" u="none" baseline="0" dirty="0" smtClean="0"/>
              <a:t>От </a:t>
            </a:r>
            <a:r>
              <a:rPr lang="ru-RU" sz="2000" b="0" i="0" u="none" baseline="0" dirty="0"/>
              <a:t>заводского цвета к формуле </a:t>
            </a:r>
            <a:r>
              <a:rPr lang="ru-RU" sz="2000" b="0" i="0" u="none" baseline="0" dirty="0" err="1"/>
              <a:t>General</a:t>
            </a:r>
            <a:r>
              <a:rPr lang="ru-RU" sz="2000" b="0" i="0" u="none" baseline="0" dirty="0"/>
              <a:t> </a:t>
            </a:r>
            <a:r>
              <a:rPr lang="ru-RU" sz="2000" b="0" i="0" u="none" baseline="0" dirty="0" err="1"/>
              <a:t>Paint</a:t>
            </a:r>
            <a:r>
              <a:rPr lang="ru-RU" sz="2000" b="0" i="0" u="none" baseline="0" dirty="0"/>
              <a:t> 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000" b="0" i="0" u="none" baseline="0" dirty="0"/>
              <a:t> </a:t>
            </a:r>
            <a:r>
              <a:rPr lang="en-US" sz="2000" b="0" i="0" u="none" baseline="0" dirty="0" smtClean="0"/>
              <a:t> </a:t>
            </a:r>
            <a:r>
              <a:rPr lang="ru-RU" sz="2000" b="0" i="0" u="none" baseline="0" dirty="0" smtClean="0"/>
              <a:t>Компетентность </a:t>
            </a:r>
            <a:r>
              <a:rPr lang="ru-RU" sz="2000" b="0" i="0" u="none" baseline="0" dirty="0"/>
              <a:t>в цвете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000" b="0" i="0" u="none" baseline="0" dirty="0" smtClean="0"/>
              <a:t>  </a:t>
            </a:r>
            <a:r>
              <a:rPr lang="ru-RU" sz="2000" b="0" i="0" u="none" baseline="0" dirty="0" smtClean="0"/>
              <a:t>Спектрофотометр</a:t>
            </a:r>
            <a:r>
              <a:rPr lang="en-US" sz="2000" b="0" i="0" u="none" baseline="0" dirty="0" smtClean="0"/>
              <a:t> X-</a:t>
            </a:r>
            <a:r>
              <a:rPr lang="en-US" sz="2000" b="0" i="0" u="none" baseline="0" dirty="0" err="1" smtClean="0"/>
              <a:t>rait</a:t>
            </a:r>
            <a:r>
              <a:rPr lang="ru-RU" sz="2000" b="0" i="0" u="none" baseline="0" dirty="0" smtClean="0"/>
              <a:t> </a:t>
            </a:r>
            <a:r>
              <a:rPr lang="ru-RU" sz="2000" b="0" i="0" u="none" baseline="0" dirty="0" err="1"/>
              <a:t>Savant</a:t>
            </a:r>
            <a:r>
              <a:rPr lang="ru-RU" sz="2000" b="0" i="0" u="none" baseline="0" dirty="0"/>
              <a:t> - быстрое и эффективное </a:t>
            </a:r>
            <a:r>
              <a:rPr lang="ru-RU" sz="2000" b="0" i="0" u="none" baseline="0" dirty="0" smtClean="0"/>
              <a:t>определение </a:t>
            </a:r>
            <a:r>
              <a:rPr lang="ru-RU" sz="2000" b="0" i="0" u="none" baseline="0" dirty="0"/>
              <a:t>цвета 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000" b="0" i="0" u="none" baseline="0" dirty="0"/>
              <a:t> </a:t>
            </a:r>
            <a:r>
              <a:rPr lang="en-US" sz="2000" b="0" i="0" u="none" baseline="0" dirty="0" smtClean="0"/>
              <a:t> </a:t>
            </a:r>
            <a:r>
              <a:rPr lang="ru-RU" sz="2000" b="0" i="0" u="none" baseline="0" dirty="0" smtClean="0"/>
              <a:t>Быстрый </a:t>
            </a:r>
            <a:r>
              <a:rPr lang="ru-RU" sz="2000" b="0" i="0" u="none" baseline="0" dirty="0"/>
              <a:t>и надежный способ </a:t>
            </a:r>
            <a:r>
              <a:rPr lang="ru-RU" sz="2000" b="0" i="0" u="none" baseline="0" dirty="0" smtClean="0"/>
              <a:t>найти</a:t>
            </a:r>
            <a:r>
              <a:rPr lang="en-US" sz="2000" b="0" i="0" u="none" baseline="0" dirty="0" smtClean="0"/>
              <a:t> </a:t>
            </a:r>
            <a:r>
              <a:rPr lang="ru-RU" sz="2000" b="0" i="0" u="none" baseline="0" dirty="0" smtClean="0"/>
              <a:t>правильную формулу цвета автомобиля</a:t>
            </a:r>
            <a:r>
              <a:rPr lang="en-US" sz="2000" b="0" i="0" u="none" baseline="0" dirty="0" smtClean="0"/>
              <a:t> </a:t>
            </a:r>
            <a:r>
              <a:rPr lang="ru-RU" sz="2000" b="0" i="0" u="none" baseline="0" dirty="0" smtClean="0"/>
              <a:t> </a:t>
            </a:r>
            <a:endParaRPr lang="ru-RU" sz="2000" b="0" i="0" u="none" baseline="0" dirty="0"/>
          </a:p>
          <a:p>
            <a:pPr algn="l" rtl="0">
              <a:buFont typeface="Wingdings" pitchFamily="2" charset="2"/>
              <a:buChar char="Ø"/>
            </a:pPr>
            <a:r>
              <a:rPr lang="en-US" sz="2000" b="0" i="0" u="none" baseline="0" dirty="0" smtClean="0"/>
              <a:t>  </a:t>
            </a:r>
            <a:r>
              <a:rPr lang="ru-RU" sz="2000" b="0" i="0" u="none" baseline="0" dirty="0" smtClean="0"/>
              <a:t>Точное </a:t>
            </a:r>
            <a:r>
              <a:rPr lang="ru-RU" sz="2000" b="0" i="0" u="none" baseline="0" dirty="0"/>
              <a:t>определение цвета 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sz="2000" b="0" i="0" u="none" baseline="0" dirty="0"/>
              <a:t> </a:t>
            </a:r>
            <a:r>
              <a:rPr lang="en-US" sz="2000" b="0" i="0" u="none" baseline="0" dirty="0" smtClean="0"/>
              <a:t> </a:t>
            </a:r>
            <a:r>
              <a:rPr lang="ru-RU" sz="2000" b="0" i="0" u="none" baseline="0" dirty="0" smtClean="0"/>
              <a:t>Корректировка </a:t>
            </a:r>
            <a:r>
              <a:rPr lang="ru-RU" sz="2000" b="0" i="0" u="none" baseline="0" dirty="0"/>
              <a:t>формул с помощью </a:t>
            </a:r>
            <a:r>
              <a:rPr lang="ru-RU" sz="2000" b="0" i="0" u="none" baseline="0" dirty="0" err="1"/>
              <a:t>колор</a:t>
            </a:r>
            <a:r>
              <a:rPr lang="ru-RU" sz="2000" b="0" i="0" u="none" baseline="0" dirty="0"/>
              <a:t>-бокса и плакатов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000" b="0" i="0" u="none" baseline="0" dirty="0" smtClean="0"/>
              <a:t>  </a:t>
            </a:r>
            <a:r>
              <a:rPr lang="ru-RU" sz="2000" b="0" i="0" u="none" baseline="0" dirty="0" smtClean="0"/>
              <a:t>Техника ремонта «переходом» </a:t>
            </a:r>
            <a:endParaRPr lang="ru-RU" sz="2000" b="0" i="0" u="none" baseline="0" dirty="0"/>
          </a:p>
          <a:p>
            <a:pPr algn="l" rtl="0">
              <a:buFont typeface="Wingdings" pitchFamily="2" charset="2"/>
              <a:buChar char="Ø"/>
            </a:pPr>
            <a:r>
              <a:rPr lang="ru-RU" sz="2000" b="0" i="0" u="none" baseline="0" dirty="0"/>
              <a:t> </a:t>
            </a:r>
            <a:r>
              <a:rPr lang="en-US" sz="2000" b="0" i="0" u="none" baseline="0" dirty="0" smtClean="0"/>
              <a:t> </a:t>
            </a:r>
            <a:r>
              <a:rPr lang="ru-RU" sz="2000" b="0" i="0" u="none" baseline="0" dirty="0" smtClean="0"/>
              <a:t>Профессиональный </a:t>
            </a:r>
            <a:r>
              <a:rPr lang="ru-RU" sz="2000" b="0" i="0" u="none" baseline="0" dirty="0"/>
              <a:t>ремонт лакокрасочного покрытия с помощью профессиональных материалов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sz="2000" b="0" i="0" u="none" baseline="0" dirty="0" smtClean="0"/>
              <a:t>  </a:t>
            </a:r>
            <a:r>
              <a:rPr lang="ru-RU" sz="2000" b="0" i="0" u="none" baseline="0" dirty="0" smtClean="0"/>
              <a:t>Обучение </a:t>
            </a:r>
            <a:endParaRPr lang="ru-RU" sz="2000" b="0" i="0" u="none" baseline="0" dirty="0"/>
          </a:p>
          <a:p>
            <a:pPr algn="l" rtl="0">
              <a:buFont typeface="Wingdings" pitchFamily="2" charset="2"/>
              <a:buChar char="Ø"/>
            </a:pPr>
            <a:r>
              <a:rPr lang="en-US" sz="2000" b="0" i="0" u="none" baseline="0" dirty="0" smtClean="0"/>
              <a:t>  </a:t>
            </a:r>
            <a:r>
              <a:rPr lang="ru-RU" sz="2000" b="0" i="0" u="none" baseline="0" dirty="0" smtClean="0"/>
              <a:t>Перспективы </a:t>
            </a:r>
            <a:endParaRPr lang="ru" sz="2000" dirty="0"/>
          </a:p>
        </p:txBody>
      </p:sp>
      <p:sp>
        <p:nvSpPr>
          <p:cNvPr id="5" name="Rectangle 4"/>
          <p:cNvSpPr/>
          <p:nvPr/>
        </p:nvSpPr>
        <p:spPr>
          <a:xfrm>
            <a:off x="3923928" y="404664"/>
            <a:ext cx="20772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4400" b="0" i="0" u="none" baseline="0"/>
              <a:t>Содержание</a:t>
            </a:r>
            <a:r>
              <a:rPr lang="ru-RU" b="0" i="0" u="none" baseline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7584" y="1052736"/>
            <a:ext cx="59813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3200" b="1" i="0" u="none" baseline="0" dirty="0"/>
              <a:t>Как найти правильный цвет.</a:t>
            </a:r>
            <a:endParaRPr lang="ru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1043608" y="1988840"/>
            <a:ext cx="7344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1" i="0" u="none" baseline="0" dirty="0"/>
              <a:t>Кажд</a:t>
            </a:r>
            <a:r>
              <a:rPr lang="ru-RU" sz="2000" b="0" i="0" u="none" baseline="0" dirty="0"/>
              <a:t>ый маляр знает, что не </a:t>
            </a:r>
            <a:r>
              <a:rPr lang="ru-RU" sz="2000" b="0" i="0" u="none" baseline="0" dirty="0" smtClean="0"/>
              <a:t>бывает</a:t>
            </a:r>
            <a:r>
              <a:rPr lang="en-US" sz="2000" b="0" i="0" u="none" baseline="0" dirty="0" smtClean="0"/>
              <a:t> </a:t>
            </a:r>
            <a:r>
              <a:rPr lang="ru-RU" sz="2000" b="0" i="0" u="none" baseline="0" dirty="0" smtClean="0"/>
              <a:t>«</a:t>
            </a:r>
            <a:r>
              <a:rPr lang="ru-RU" sz="2000" b="0" i="0" u="none" baseline="0" dirty="0"/>
              <a:t>просто белого» или «просто красного» цвета</a:t>
            </a:r>
            <a:r>
              <a:rPr lang="ru-RU" sz="2000" b="0" i="0" u="none" baseline="0" dirty="0" smtClean="0"/>
              <a:t>. </a:t>
            </a:r>
            <a:r>
              <a:rPr lang="ru-RU" sz="2000" b="0" i="0" u="none" baseline="0" dirty="0"/>
              <a:t>В сегодняшних условиях, при огромном многообразии </a:t>
            </a:r>
            <a:r>
              <a:rPr lang="ru-RU" sz="2000" b="0" i="0" u="none" baseline="0" dirty="0" smtClean="0"/>
              <a:t>цветов и оттенков, найти правильный цвет бывает очень </a:t>
            </a:r>
            <a:r>
              <a:rPr lang="ru-RU" sz="2000" b="1" i="0" u="none" baseline="0" dirty="0" smtClean="0"/>
              <a:t>непросто</a:t>
            </a:r>
            <a:r>
              <a:rPr lang="ru-RU" sz="2000" b="0" i="0" u="none" baseline="0" dirty="0" smtClean="0"/>
              <a:t>.</a:t>
            </a:r>
            <a:endParaRPr lang="ru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1043608" y="3212976"/>
            <a:ext cx="7704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0" i="0" u="none" baseline="0" dirty="0"/>
              <a:t>Когда-то</a:t>
            </a:r>
            <a:r>
              <a:rPr lang="ru-RU" sz="2000" b="0" i="0" u="none" baseline="0" dirty="0" smtClean="0"/>
              <a:t>, </a:t>
            </a:r>
            <a:r>
              <a:rPr lang="ru-RU" sz="2000" b="0" i="0" u="none" baseline="0" dirty="0"/>
              <a:t>до начала 70-х, для большинства ремонтных работ хватало около 7000 цветов. </a:t>
            </a:r>
            <a:r>
              <a:rPr lang="ru-RU" sz="2000" b="0" i="0" u="none" baseline="0" dirty="0" smtClean="0"/>
              <a:t>Сегодня </a:t>
            </a:r>
            <a:r>
              <a:rPr lang="ru-RU" sz="2000" b="0" i="0" u="none" baseline="0" dirty="0"/>
              <a:t>одна только компания </a:t>
            </a:r>
            <a:r>
              <a:rPr lang="ru-RU" sz="2000" b="0" i="0" u="none" baseline="0" dirty="0" err="1"/>
              <a:t>General</a:t>
            </a:r>
            <a:r>
              <a:rPr lang="ru-RU" sz="2000" b="0" i="0" u="none" baseline="0" dirty="0"/>
              <a:t> предлагает более 80 000 оттенков, и их количество постоянно растет. </a:t>
            </a:r>
          </a:p>
          <a:p>
            <a:pPr algn="l" rtl="0"/>
            <a:r>
              <a:rPr lang="ru-RU" sz="2000" b="0" i="0" u="none" baseline="0" dirty="0"/>
              <a:t>Если предположить, </a:t>
            </a:r>
            <a:r>
              <a:rPr lang="ru-RU" sz="2000" b="0" i="0" u="none" baseline="0" dirty="0" smtClean="0"/>
              <a:t>что разные </a:t>
            </a:r>
            <a:r>
              <a:rPr lang="ru-RU" sz="2000" b="0" i="0" u="none" baseline="0" dirty="0" err="1" smtClean="0"/>
              <a:t>автопроизводители</a:t>
            </a:r>
            <a:r>
              <a:rPr lang="ru-RU" sz="2000" b="0" i="0" u="none" baseline="0" dirty="0" smtClean="0"/>
              <a:t> вводят </a:t>
            </a:r>
            <a:r>
              <a:rPr lang="ru-RU" sz="2000" b="0" i="0" u="none" baseline="0" dirty="0"/>
              <a:t>6-7 новых </a:t>
            </a:r>
            <a:r>
              <a:rPr lang="ru-RU" sz="2000" b="0" i="0" u="none" baseline="0" dirty="0" smtClean="0"/>
              <a:t>цветов, </a:t>
            </a:r>
            <a:r>
              <a:rPr lang="ru-RU" sz="2000" b="0" i="0" u="none" baseline="0" dirty="0"/>
              <a:t>то ежегодно на рынке добавляется порядка 1000 новых оттенков.  К этому числу нужно добавить варианты - иногда в большом количестве. </a:t>
            </a:r>
          </a:p>
          <a:p>
            <a:pPr algn="l" rtl="0"/>
            <a:r>
              <a:rPr lang="ru-RU" sz="2000" b="0" i="0" u="none" baseline="0" dirty="0"/>
              <a:t>Все это существенно усложняет стоящую перед малярами задачу поиска правильного цвета и </a:t>
            </a:r>
            <a:r>
              <a:rPr lang="ru-RU" sz="2000" dirty="0" smtClean="0"/>
              <a:t>выбора</a:t>
            </a:r>
            <a:r>
              <a:rPr lang="ru-RU" sz="2000" b="0" i="0" u="none" baseline="0" dirty="0" smtClean="0"/>
              <a:t> формулы для смешивания</a:t>
            </a:r>
            <a:r>
              <a:rPr lang="ru-RU" sz="2000" b="0" i="0" u="none" baseline="0" dirty="0"/>
              <a:t>.</a:t>
            </a:r>
            <a:endParaRPr lang="ru" sz="2000" dirty="0"/>
          </a:p>
        </p:txBody>
      </p:sp>
      <p:pic>
        <p:nvPicPr>
          <p:cNvPr id="7171" name="Picture 3" descr="C:\Users\Потапова Евгения\Pictures\images (8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0"/>
            <a:ext cx="2314575" cy="19716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51720" y="1052736"/>
            <a:ext cx="48292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4000" b="0" i="0" u="none" baseline="0" dirty="0"/>
              <a:t>Как найти правильный цвет</a:t>
            </a:r>
            <a:r>
              <a:rPr lang="ru-RU" b="0" i="0" u="none" baseline="0" dirty="0"/>
              <a:t>.</a:t>
            </a:r>
            <a:endParaRPr lang="ru" dirty="0"/>
          </a:p>
        </p:txBody>
      </p:sp>
      <p:sp>
        <p:nvSpPr>
          <p:cNvPr id="5" name="Rectangle 4"/>
          <p:cNvSpPr/>
          <p:nvPr/>
        </p:nvSpPr>
        <p:spPr>
          <a:xfrm>
            <a:off x="1115616" y="1997839"/>
            <a:ext cx="77048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0" i="0" u="none" baseline="0" dirty="0"/>
              <a:t>К счастью, </a:t>
            </a:r>
            <a:r>
              <a:rPr lang="ru-RU" sz="2000" dirty="0" smtClean="0"/>
              <a:t>постоянный</a:t>
            </a:r>
            <a:r>
              <a:rPr lang="ru-RU" sz="2000" b="0" i="0" u="none" baseline="0" dirty="0" smtClean="0"/>
              <a:t> </a:t>
            </a:r>
            <a:r>
              <a:rPr lang="ru-RU" sz="2000" b="0" i="0" u="none" baseline="0" dirty="0"/>
              <a:t>рост количества формул </a:t>
            </a:r>
          </a:p>
          <a:p>
            <a:pPr algn="l" rtl="0"/>
            <a:r>
              <a:rPr lang="ru-RU" sz="2000" b="0" i="0" u="none" baseline="0" dirty="0"/>
              <a:t>также </a:t>
            </a:r>
            <a:r>
              <a:rPr lang="ru-RU" sz="2000" b="0" i="0" u="none" baseline="0" dirty="0" smtClean="0"/>
              <a:t>способствует </a:t>
            </a:r>
            <a:r>
              <a:rPr lang="ru-RU" sz="2000" b="0" i="0" u="none" baseline="0" dirty="0"/>
              <a:t>развитию и совершенствованию</a:t>
            </a:r>
          </a:p>
          <a:p>
            <a:pPr algn="l" rtl="0"/>
            <a:r>
              <a:rPr lang="ru-RU" sz="2000" b="0" i="0" u="none" baseline="0" dirty="0"/>
              <a:t>соответствующих инструментов.</a:t>
            </a:r>
          </a:p>
          <a:p>
            <a:endParaRPr lang="ru" sz="2000" dirty="0" smtClean="0"/>
          </a:p>
          <a:p>
            <a:r>
              <a:rPr lang="ru-RU" sz="2000" b="0" i="0" u="none" baseline="0" dirty="0" smtClean="0"/>
              <a:t>Тем </a:t>
            </a:r>
            <a:r>
              <a:rPr lang="ru-RU" sz="2000" b="0" i="0" u="none" baseline="0" dirty="0"/>
              <a:t>не менее, личный </a:t>
            </a:r>
            <a:r>
              <a:rPr lang="ru-RU" sz="2000" b="0" i="0" u="none" baseline="0" dirty="0" smtClean="0"/>
              <a:t>опыт и профессионализм </a:t>
            </a:r>
            <a:r>
              <a:rPr lang="ru-RU" sz="2000" b="0" i="0" u="none" baseline="0" dirty="0"/>
              <a:t>маляра остается важнейшим </a:t>
            </a:r>
            <a:r>
              <a:rPr lang="ru-RU" sz="2000" b="0" i="0" u="none" baseline="0" dirty="0" smtClean="0"/>
              <a:t>фактором.</a:t>
            </a:r>
            <a:r>
              <a:rPr lang="ru-RU" sz="2000" b="0" i="0" u="none" dirty="0" smtClean="0"/>
              <a:t> О</a:t>
            </a:r>
            <a:r>
              <a:rPr lang="ru-RU" sz="2000" dirty="0" smtClean="0"/>
              <a:t>ни</a:t>
            </a:r>
            <a:r>
              <a:rPr lang="ru-RU" sz="2000" b="0" i="0" u="none" baseline="0" dirty="0" smtClean="0"/>
              <a:t> </a:t>
            </a:r>
            <a:r>
              <a:rPr lang="ru-RU" sz="2000" b="0" i="0" u="none" baseline="0" dirty="0"/>
              <a:t>знают, </a:t>
            </a:r>
            <a:r>
              <a:rPr lang="ru-RU" sz="2000" dirty="0" smtClean="0"/>
              <a:t>что клиент останется доволен произведенными работами</a:t>
            </a:r>
            <a:r>
              <a:rPr lang="ru-RU" sz="2000" b="0" i="0" u="none" baseline="0" dirty="0" smtClean="0"/>
              <a:t> </a:t>
            </a:r>
            <a:r>
              <a:rPr lang="ru-RU" sz="2000" dirty="0" smtClean="0"/>
              <a:t>при</a:t>
            </a:r>
            <a:r>
              <a:rPr lang="ru-RU" sz="2000" b="0" i="0" u="none" baseline="0" dirty="0" smtClean="0"/>
              <a:t> идеальном</a:t>
            </a:r>
            <a:r>
              <a:rPr lang="ru-RU" sz="2000" b="0" i="0" u="none" dirty="0" smtClean="0"/>
              <a:t> совпадении</a:t>
            </a:r>
            <a:r>
              <a:rPr lang="ru-RU" sz="2000" b="0" i="0" u="none" baseline="0" dirty="0" smtClean="0"/>
              <a:t> цвета. </a:t>
            </a:r>
            <a:endParaRPr lang="ru-RU" sz="2000" b="0" i="0" u="none" baseline="0" dirty="0"/>
          </a:p>
          <a:p>
            <a:endParaRPr lang="ru" sz="2000" dirty="0" smtClean="0"/>
          </a:p>
          <a:p>
            <a:pPr algn="l" rtl="0"/>
            <a:r>
              <a:rPr lang="ru-RU" sz="2000" b="0" i="0" u="none" baseline="0" dirty="0"/>
              <a:t>Мы надеемся, что </a:t>
            </a:r>
            <a:r>
              <a:rPr lang="ru-RU" sz="2000" dirty="0" smtClean="0"/>
              <a:t>в этой презентации</a:t>
            </a:r>
            <a:r>
              <a:rPr lang="ru-RU" sz="2000" b="0" i="0" u="none" baseline="0" dirty="0" smtClean="0"/>
              <a:t> </a:t>
            </a:r>
            <a:r>
              <a:rPr lang="ru-RU" sz="2000" b="0" i="0" u="none" baseline="0" dirty="0"/>
              <a:t>вы найдете все, что нужно знать </a:t>
            </a:r>
            <a:r>
              <a:rPr lang="ru-RU" sz="2000" b="0" i="0" u="none" baseline="0" dirty="0" smtClean="0"/>
              <a:t>о</a:t>
            </a:r>
            <a:r>
              <a:rPr lang="ru-RU" sz="2000" b="0" i="0" u="none" dirty="0" smtClean="0"/>
              <a:t> быстром и качественном </a:t>
            </a:r>
            <a:r>
              <a:rPr lang="ru-RU" sz="2000" b="0" i="0" u="none" baseline="0" dirty="0" smtClean="0"/>
              <a:t>подборе </a:t>
            </a:r>
            <a:r>
              <a:rPr lang="ru-RU" sz="2000" b="0" i="0" u="none" baseline="0" dirty="0"/>
              <a:t>цвета, колеровке и </a:t>
            </a:r>
            <a:r>
              <a:rPr lang="ru-RU" sz="2000" b="0" i="0" u="none" baseline="0" dirty="0" smtClean="0"/>
              <a:t>окраске </a:t>
            </a:r>
            <a:r>
              <a:rPr lang="ru-RU" sz="2000" dirty="0" smtClean="0"/>
              <a:t>методом</a:t>
            </a:r>
            <a:r>
              <a:rPr lang="ru-RU" sz="2000" b="0" i="0" u="none" baseline="0" dirty="0" smtClean="0"/>
              <a:t> «перехода».</a:t>
            </a:r>
            <a:endParaRPr lang="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5445224"/>
            <a:ext cx="468052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75856" y="332656"/>
            <a:ext cx="36914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4000" b="0" i="0" u="none" baseline="0" dirty="0"/>
              <a:t>Что такое </a:t>
            </a:r>
            <a:r>
              <a:rPr lang="ru-RU" sz="4000" b="0" i="0" u="none" baseline="0" dirty="0" smtClean="0"/>
              <a:t>цвет?</a:t>
            </a:r>
            <a:endParaRPr lang="ru" sz="4000" dirty="0"/>
          </a:p>
        </p:txBody>
      </p:sp>
      <p:sp>
        <p:nvSpPr>
          <p:cNvPr id="5" name="Rectangle 4"/>
          <p:cNvSpPr/>
          <p:nvPr/>
        </p:nvSpPr>
        <p:spPr>
          <a:xfrm>
            <a:off x="1043608" y="1189776"/>
            <a:ext cx="7128792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П</a:t>
            </a:r>
            <a:r>
              <a:rPr lang="ru-RU" sz="1600" b="0" i="0" u="none" baseline="0" dirty="0"/>
              <a:t>режде всего необходимо понять, что же такое цвет.</a:t>
            </a:r>
          </a:p>
          <a:p>
            <a:pPr algn="l" rtl="0"/>
            <a:r>
              <a:rPr lang="ru-RU" sz="1600" b="0" i="0" u="none" baseline="0" dirty="0" smtClean="0"/>
              <a:t>Фактически</a:t>
            </a:r>
            <a:r>
              <a:rPr lang="ru-RU" sz="1600" b="0" i="0" u="none" baseline="0" dirty="0"/>
              <a:t>, цвет - это свойство света, возникающее при отражении.</a:t>
            </a:r>
          </a:p>
          <a:p>
            <a:endParaRPr lang="ru" sz="1600" dirty="0" smtClean="0"/>
          </a:p>
          <a:p>
            <a:pPr algn="l" rtl="0"/>
            <a:r>
              <a:rPr lang="ru-RU" sz="1600" b="0" i="0" u="none" baseline="0" dirty="0"/>
              <a:t>То есть, цвет - это субъективное впечатление, которое</a:t>
            </a:r>
          </a:p>
          <a:p>
            <a:pPr algn="l" rtl="0"/>
            <a:r>
              <a:rPr lang="ru-RU" sz="1600" b="0" i="0" u="none" baseline="0" dirty="0" smtClean="0"/>
              <a:t>воспринимается </a:t>
            </a:r>
            <a:r>
              <a:rPr lang="ru-RU" sz="1600" dirty="0" smtClean="0"/>
              <a:t>человеческим </a:t>
            </a:r>
            <a:r>
              <a:rPr lang="ru-RU" sz="1600" b="0" i="0" u="none" baseline="0" dirty="0" smtClean="0"/>
              <a:t>глазом.</a:t>
            </a:r>
            <a:endParaRPr lang="ru-RU" sz="1600" b="0" i="0" u="none" baseline="0" dirty="0"/>
          </a:p>
          <a:p>
            <a:pPr algn="l" rtl="0"/>
            <a:r>
              <a:rPr lang="ru-RU" sz="1600" b="0" i="0" u="none" baseline="0" dirty="0"/>
              <a:t>Для этого восприятия необходимы три </a:t>
            </a:r>
            <a:r>
              <a:rPr lang="ru-RU" sz="1600" dirty="0" smtClean="0"/>
              <a:t>компонента</a:t>
            </a:r>
            <a:r>
              <a:rPr lang="ru-RU" sz="1600" b="0" i="0" u="none" baseline="0" dirty="0" smtClean="0"/>
              <a:t>:</a:t>
            </a:r>
            <a:endParaRPr lang="ru-RU" sz="1600" b="0" i="0" u="none" baseline="0" dirty="0"/>
          </a:p>
          <a:p>
            <a:endParaRPr lang="ru" sz="1600" b="1" dirty="0" smtClean="0"/>
          </a:p>
          <a:p>
            <a:pPr algn="l" rtl="0"/>
            <a:r>
              <a:rPr lang="ru-RU" sz="1600" b="1" i="0" u="none" baseline="0" dirty="0"/>
              <a:t>· свет,</a:t>
            </a:r>
          </a:p>
          <a:p>
            <a:pPr algn="l" rtl="0"/>
            <a:r>
              <a:rPr lang="ru-RU" sz="1600" b="1" i="0" u="none" baseline="0" dirty="0"/>
              <a:t>· поверхность, отражающая свет</a:t>
            </a:r>
            <a:r>
              <a:rPr lang="ru-RU" sz="1600" b="1" i="0" u="none" baseline="0" dirty="0" smtClean="0"/>
              <a:t>,</a:t>
            </a:r>
            <a:r>
              <a:rPr lang="ru-RU" sz="1600" b="1" i="0" u="none" dirty="0" smtClean="0"/>
              <a:t> </a:t>
            </a:r>
          </a:p>
          <a:p>
            <a:pPr algn="l" rtl="0"/>
            <a:r>
              <a:rPr lang="ru-RU" sz="1600" b="1" dirty="0" smtClean="0"/>
              <a:t>· рецептор, который поглощает, отраженный  цвет,</a:t>
            </a:r>
          </a:p>
          <a:p>
            <a:pPr algn="l" rtl="0"/>
            <a:r>
              <a:rPr lang="ru-RU" sz="1600" b="1" dirty="0" smtClean="0"/>
              <a:t>  например, наш глаз.</a:t>
            </a:r>
            <a:endParaRPr lang="ru-RU" sz="1600" b="1" i="0" u="none" baseline="0" dirty="0"/>
          </a:p>
          <a:p>
            <a:endParaRPr lang="ru" sz="1600" b="1" dirty="0" smtClean="0"/>
          </a:p>
          <a:p>
            <a:pPr algn="l" rtl="0"/>
            <a:r>
              <a:rPr lang="ru-RU" sz="1600" dirty="0" smtClean="0"/>
              <a:t>П</a:t>
            </a:r>
            <a:r>
              <a:rPr lang="ru-RU" sz="1600" b="0" i="0" u="none" baseline="0" dirty="0" smtClean="0"/>
              <a:t>оверхность отражает </a:t>
            </a:r>
            <a:r>
              <a:rPr lang="ru-RU" sz="1600" b="0" i="0" u="none" baseline="0" dirty="0"/>
              <a:t>только </a:t>
            </a:r>
            <a:r>
              <a:rPr lang="ru-RU" sz="1600" b="0" i="0" u="none" baseline="0" dirty="0" smtClean="0"/>
              <a:t>тот цветовой</a:t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спектр </a:t>
            </a:r>
            <a:r>
              <a:rPr lang="ru-RU" sz="1600" b="0" i="0" u="none" baseline="0" dirty="0"/>
              <a:t>света</a:t>
            </a:r>
            <a:r>
              <a:rPr lang="ru-RU" sz="1600" b="0" i="0" u="none" baseline="0" dirty="0" smtClean="0"/>
              <a:t>, </a:t>
            </a:r>
            <a:r>
              <a:rPr lang="ru-RU" sz="1600" b="0" i="0" u="none" baseline="0" dirty="0"/>
              <a:t>которые соответствуют цвету данного </a:t>
            </a:r>
            <a:r>
              <a:rPr lang="ru-RU" sz="1600" b="0" i="0" u="none" baseline="0" dirty="0" smtClean="0"/>
              <a:t/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объекта</a:t>
            </a:r>
            <a:r>
              <a:rPr lang="ru-RU" sz="1600" b="0" i="0" u="none" baseline="0" dirty="0"/>
              <a:t>.</a:t>
            </a:r>
          </a:p>
          <a:p>
            <a:endParaRPr lang="ru" sz="1600" dirty="0" smtClean="0"/>
          </a:p>
          <a:p>
            <a:pPr algn="l" rtl="0"/>
            <a:r>
              <a:rPr lang="ru-RU" sz="1600" dirty="0" smtClean="0"/>
              <a:t>Н</a:t>
            </a:r>
            <a:r>
              <a:rPr lang="ru-RU" sz="1600" b="0" i="0" u="none" baseline="0" dirty="0" smtClean="0"/>
              <a:t>апример, </a:t>
            </a:r>
            <a:r>
              <a:rPr lang="ru-RU" sz="1600" b="0" i="0" u="none" baseline="0" dirty="0"/>
              <a:t>красная поверхность </a:t>
            </a:r>
            <a:r>
              <a:rPr lang="ru-RU" sz="1600" b="0" i="0" u="none" baseline="0" dirty="0" smtClean="0"/>
              <a:t>отражает</a:t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свет </a:t>
            </a:r>
            <a:r>
              <a:rPr lang="ru-RU" sz="1600" b="0" i="0" u="none" baseline="0" dirty="0"/>
              <a:t>только с этой длиной волны, </a:t>
            </a:r>
            <a:r>
              <a:rPr lang="ru-RU" sz="1600" dirty="0" smtClean="0"/>
              <a:t>другие цветовые волны</a:t>
            </a:r>
            <a:r>
              <a:rPr lang="ru-RU" sz="1600" b="0" i="0" u="none" baseline="0" dirty="0" smtClean="0"/>
              <a:t> </a:t>
            </a:r>
          </a:p>
          <a:p>
            <a:pPr algn="l" rtl="0"/>
            <a:r>
              <a:rPr lang="ru-RU" sz="1600" b="0" i="0" u="none" baseline="0" dirty="0" smtClean="0"/>
              <a:t>поглощаются </a:t>
            </a:r>
            <a:r>
              <a:rPr lang="ru-RU" sz="1600" b="0" i="0" u="none" baseline="0" dirty="0"/>
              <a:t>поверхностью.</a:t>
            </a:r>
          </a:p>
          <a:p>
            <a:pPr algn="l" rtl="0"/>
            <a:r>
              <a:rPr lang="ru-RU" sz="1600" b="1" i="0" u="none" baseline="0" dirty="0" smtClean="0"/>
              <a:t>Черный </a:t>
            </a:r>
            <a:r>
              <a:rPr lang="ru-RU" sz="1600" b="1" i="0" u="none" baseline="0" dirty="0"/>
              <a:t>и белый цвет - исключения. </a:t>
            </a:r>
            <a:endParaRPr lang="ru" sz="1600" b="1" dirty="0"/>
          </a:p>
        </p:txBody>
      </p:sp>
      <p:pic>
        <p:nvPicPr>
          <p:cNvPr id="1026" name="Picture 2" descr="C:\Users\Потапова Евгения\Pictures\TOM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4437112"/>
            <a:ext cx="2376264" cy="1800200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060848"/>
            <a:ext cx="2321616" cy="1872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1600" y="1268760"/>
            <a:ext cx="79208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 smtClean="0"/>
              <a:t>Белая </a:t>
            </a:r>
            <a:r>
              <a:rPr lang="ru-RU" b="0" i="0" u="none" baseline="0" dirty="0"/>
              <a:t>поверхность отражает весь цветовой </a:t>
            </a:r>
            <a:endParaRPr lang="ru-RU" b="0" i="0" u="none" baseline="0" dirty="0" smtClean="0"/>
          </a:p>
          <a:p>
            <a:pPr algn="l" rtl="0"/>
            <a:r>
              <a:rPr lang="ru-RU" b="0" i="0" u="none" baseline="0" dirty="0" smtClean="0"/>
              <a:t>спектр </a:t>
            </a:r>
            <a:r>
              <a:rPr lang="ru-RU" b="0" i="0" u="none" baseline="0" dirty="0"/>
              <a:t>света, и мы видим белый цвет.</a:t>
            </a:r>
          </a:p>
          <a:p>
            <a:pPr algn="l" rtl="0"/>
            <a:r>
              <a:rPr lang="ru" dirty="0" smtClean="0"/>
              <a:t>   </a:t>
            </a:r>
          </a:p>
          <a:p>
            <a:pPr algn="l" rtl="0"/>
            <a:r>
              <a:rPr lang="ru-RU" b="0" i="0" u="none" baseline="0" dirty="0" smtClean="0"/>
              <a:t>На </a:t>
            </a:r>
            <a:r>
              <a:rPr lang="ru-RU" b="0" i="0" u="none" baseline="0" dirty="0"/>
              <a:t>черной поверхности свет поглощается, </a:t>
            </a:r>
          </a:p>
          <a:p>
            <a:pPr algn="l" rtl="0"/>
            <a:r>
              <a:rPr lang="ru-RU" b="0" i="0" u="none" baseline="0" dirty="0"/>
              <a:t>и мы видим черный цвет.</a:t>
            </a:r>
          </a:p>
          <a:p>
            <a:pPr algn="l" rtl="0"/>
            <a:r>
              <a:rPr lang="ru-RU" b="0" i="0" u="none" baseline="0" dirty="0"/>
              <a:t>Это явление основано на структуре света.</a:t>
            </a:r>
          </a:p>
          <a:p>
            <a:pPr algn="l" rtl="0"/>
            <a:r>
              <a:rPr lang="ru" dirty="0" smtClean="0"/>
              <a:t>    </a:t>
            </a:r>
          </a:p>
          <a:p>
            <a:pPr algn="l" rtl="0"/>
            <a:r>
              <a:rPr lang="ru-RU" b="0" i="0" u="none" baseline="0" dirty="0" smtClean="0"/>
              <a:t>Свет </a:t>
            </a:r>
            <a:r>
              <a:rPr lang="ru-RU" b="0" i="0" u="none" baseline="0" dirty="0"/>
              <a:t>- это электромагнитное излучение </a:t>
            </a:r>
            <a:endParaRPr lang="ru-RU" b="0" i="0" u="none" baseline="0" dirty="0" smtClean="0"/>
          </a:p>
          <a:p>
            <a:pPr algn="l" rtl="0"/>
            <a:r>
              <a:rPr lang="ru-RU" b="0" i="0" u="none" baseline="0" dirty="0" smtClean="0"/>
              <a:t>с </a:t>
            </a:r>
            <a:r>
              <a:rPr lang="ru-RU" b="0" i="0" u="none" baseline="0" dirty="0"/>
              <a:t>различными </a:t>
            </a:r>
            <a:r>
              <a:rPr lang="ru-RU" b="0" i="0" u="none" baseline="0" dirty="0" smtClean="0"/>
              <a:t>длинами волн. </a:t>
            </a:r>
          </a:p>
          <a:p>
            <a:pPr algn="l" rtl="0"/>
            <a:r>
              <a:rPr lang="ru-RU" b="0" i="0" u="none" baseline="0" dirty="0" smtClean="0"/>
              <a:t>С </a:t>
            </a:r>
            <a:r>
              <a:rPr lang="ru-RU" b="0" i="0" u="none" baseline="0" dirty="0"/>
              <a:t>помощью </a:t>
            </a:r>
            <a:r>
              <a:rPr lang="ru-RU" b="0" i="0" u="none" baseline="0" dirty="0" smtClean="0"/>
              <a:t>призмы </a:t>
            </a:r>
            <a:r>
              <a:rPr lang="ru-RU" b="0" i="0" u="none" baseline="0" dirty="0"/>
              <a:t>диапазон видимого </a:t>
            </a:r>
            <a:r>
              <a:rPr lang="ru-RU" b="0" i="0" u="none" baseline="0" dirty="0" smtClean="0"/>
              <a:t>человеком света можно </a:t>
            </a:r>
            <a:r>
              <a:rPr lang="ru-RU" b="0" i="0" u="none" baseline="0" dirty="0"/>
              <a:t>разложить </a:t>
            </a:r>
            <a:endParaRPr lang="ru-RU" b="0" i="0" u="none" baseline="0" dirty="0" smtClean="0"/>
          </a:p>
          <a:p>
            <a:pPr algn="l" rtl="0"/>
            <a:r>
              <a:rPr lang="ru-RU" b="0" i="0" u="none" baseline="0" dirty="0" smtClean="0"/>
              <a:t>на </a:t>
            </a:r>
            <a:r>
              <a:rPr lang="ru-RU" b="0" i="0" u="none" baseline="0" dirty="0"/>
              <a:t>цвета </a:t>
            </a:r>
            <a:r>
              <a:rPr lang="ru-RU" b="0" i="0" u="none" baseline="0" dirty="0" smtClean="0"/>
              <a:t>радуги</a:t>
            </a:r>
            <a:r>
              <a:rPr lang="ru-RU" dirty="0" smtClean="0"/>
              <a:t> -</a:t>
            </a:r>
            <a:r>
              <a:rPr lang="ru-RU" b="0" i="0" u="none" baseline="0" dirty="0" smtClean="0"/>
              <a:t> спектр цвета.</a:t>
            </a:r>
            <a:endParaRPr lang="ru-RU" b="0" i="0" u="none" baseline="0" dirty="0"/>
          </a:p>
          <a:p>
            <a:pPr algn="l" rtl="0"/>
            <a:r>
              <a:rPr lang="ru" dirty="0" smtClean="0"/>
              <a:t>    </a:t>
            </a:r>
          </a:p>
          <a:p>
            <a:r>
              <a:rPr lang="ru-RU" dirty="0" smtClean="0"/>
              <a:t>Волны р</a:t>
            </a:r>
            <a:r>
              <a:rPr lang="ru-RU" b="0" i="0" u="none" baseline="0" dirty="0" smtClean="0"/>
              <a:t>асположенные </a:t>
            </a:r>
            <a:r>
              <a:rPr lang="ru-RU" dirty="0" smtClean="0"/>
              <a:t>до</a:t>
            </a:r>
            <a:r>
              <a:rPr lang="ru-RU" b="0" i="0" u="none" baseline="0" dirty="0" smtClean="0"/>
              <a:t> </a:t>
            </a:r>
            <a:r>
              <a:rPr lang="ru-RU" b="0" i="0" u="none" baseline="0" dirty="0"/>
              <a:t>и </a:t>
            </a:r>
            <a:r>
              <a:rPr lang="ru-RU" dirty="0" smtClean="0"/>
              <a:t>после</a:t>
            </a:r>
            <a:r>
              <a:rPr lang="ru-RU" b="0" i="0" u="none" baseline="0" dirty="0" smtClean="0"/>
              <a:t> </a:t>
            </a:r>
            <a:r>
              <a:rPr lang="ru-RU" b="0" i="0" u="none" baseline="0" dirty="0"/>
              <a:t>видимого </a:t>
            </a:r>
            <a:r>
              <a:rPr lang="ru-RU" b="0" i="0" u="none" baseline="0" dirty="0" smtClean="0"/>
              <a:t>диапазона</a:t>
            </a:r>
            <a:r>
              <a:rPr lang="ru-RU" dirty="0" smtClean="0"/>
              <a:t>, не воспринимаются </a:t>
            </a:r>
          </a:p>
          <a:p>
            <a:r>
              <a:rPr lang="ru-RU" dirty="0" smtClean="0"/>
              <a:t>человеческим глазом -</a:t>
            </a:r>
            <a:r>
              <a:rPr lang="ru-RU" b="0" i="0" u="none" baseline="0" dirty="0" smtClean="0"/>
              <a:t> это ультрафиолетовый свет </a:t>
            </a:r>
            <a:r>
              <a:rPr lang="ru-RU" b="0" i="0" u="none" baseline="0" dirty="0"/>
              <a:t>и инфракрасный </a:t>
            </a:r>
            <a:r>
              <a:rPr lang="ru-RU" b="0" i="0" u="none" baseline="0" dirty="0" smtClean="0"/>
              <a:t>свет.</a:t>
            </a:r>
            <a:endParaRPr lang="ru" dirty="0"/>
          </a:p>
        </p:txBody>
      </p:sp>
      <p:pic>
        <p:nvPicPr>
          <p:cNvPr id="2" name="Picture 2" descr="C:\Users\Потапова Евгения\Pictures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412776"/>
            <a:ext cx="2933700" cy="2160240"/>
          </a:xfrm>
          <a:prstGeom prst="rect">
            <a:avLst/>
          </a:prstGeom>
          <a:noFill/>
        </p:spPr>
      </p:pic>
      <p:pic>
        <p:nvPicPr>
          <p:cNvPr id="2051" name="Picture 3" descr="C:\Users\Потапова Евгения\Pictures\image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5445224"/>
            <a:ext cx="4933950" cy="1219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1187624" y="3501008"/>
            <a:ext cx="3744416" cy="2232248"/>
            <a:chOff x="1536" y="1344"/>
            <a:chExt cx="3888" cy="2928"/>
          </a:xfrm>
        </p:grpSpPr>
        <p:pic>
          <p:nvPicPr>
            <p:cNvPr id="9" name="Picture 2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36" y="1344"/>
              <a:ext cx="3888" cy="29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Line 3"/>
            <p:cNvSpPr>
              <a:spLocks noChangeShapeType="1"/>
            </p:cNvSpPr>
            <p:nvPr/>
          </p:nvSpPr>
          <p:spPr bwMode="auto">
            <a:xfrm>
              <a:off x="1679" y="2328"/>
              <a:ext cx="206" cy="2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11" name="Line 4"/>
            <p:cNvSpPr>
              <a:spLocks noChangeShapeType="1"/>
            </p:cNvSpPr>
            <p:nvPr/>
          </p:nvSpPr>
          <p:spPr bwMode="auto">
            <a:xfrm>
              <a:off x="1886" y="2328"/>
              <a:ext cx="207" cy="2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094" y="2328"/>
              <a:ext cx="205" cy="2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13" name="Line 6"/>
            <p:cNvSpPr>
              <a:spLocks noChangeShapeType="1"/>
            </p:cNvSpPr>
            <p:nvPr/>
          </p:nvSpPr>
          <p:spPr bwMode="auto">
            <a:xfrm>
              <a:off x="2232" y="2328"/>
              <a:ext cx="206" cy="2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14" name="Line 7"/>
            <p:cNvSpPr>
              <a:spLocks noChangeShapeType="1"/>
            </p:cNvSpPr>
            <p:nvPr/>
          </p:nvSpPr>
          <p:spPr bwMode="auto">
            <a:xfrm>
              <a:off x="2439" y="2328"/>
              <a:ext cx="207" cy="2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15" name="Line 8"/>
            <p:cNvSpPr>
              <a:spLocks noChangeShapeType="1"/>
            </p:cNvSpPr>
            <p:nvPr/>
          </p:nvSpPr>
          <p:spPr bwMode="auto">
            <a:xfrm>
              <a:off x="2647" y="2328"/>
              <a:ext cx="205" cy="2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16" name="Line 9"/>
            <p:cNvSpPr>
              <a:spLocks noChangeShapeType="1"/>
            </p:cNvSpPr>
            <p:nvPr/>
          </p:nvSpPr>
          <p:spPr bwMode="auto">
            <a:xfrm>
              <a:off x="2785" y="2328"/>
              <a:ext cx="207" cy="2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</p:spPr>
          <p:txBody>
            <a:bodyPr wrap="none" anchor="ctr"/>
            <a:lstStyle/>
            <a:p>
              <a:endParaRPr lang="ru"/>
            </a:p>
          </p:txBody>
        </p:sp>
      </p:grpSp>
      <p:grpSp>
        <p:nvGrpSpPr>
          <p:cNvPr id="17" name="Group 41"/>
          <p:cNvGrpSpPr>
            <a:grpSpLocks/>
          </p:cNvGrpSpPr>
          <p:nvPr/>
        </p:nvGrpSpPr>
        <p:grpSpPr bwMode="auto">
          <a:xfrm>
            <a:off x="1475656" y="1412776"/>
            <a:ext cx="2252663" cy="1593850"/>
            <a:chOff x="1650" y="2884"/>
            <a:chExt cx="1419" cy="1004"/>
          </a:xfrm>
        </p:grpSpPr>
        <p:sp>
          <p:nvSpPr>
            <p:cNvPr id="18" name="Line 11"/>
            <p:cNvSpPr>
              <a:spLocks noChangeShapeType="1"/>
            </p:cNvSpPr>
            <p:nvPr/>
          </p:nvSpPr>
          <p:spPr bwMode="auto">
            <a:xfrm>
              <a:off x="1650" y="2884"/>
              <a:ext cx="709" cy="709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19" name="Line 12"/>
            <p:cNvSpPr>
              <a:spLocks noChangeShapeType="1"/>
            </p:cNvSpPr>
            <p:nvPr/>
          </p:nvSpPr>
          <p:spPr bwMode="auto">
            <a:xfrm>
              <a:off x="1650" y="2884"/>
              <a:ext cx="532" cy="709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20" name="Line 13"/>
            <p:cNvSpPr>
              <a:spLocks noChangeShapeType="1"/>
            </p:cNvSpPr>
            <p:nvPr/>
          </p:nvSpPr>
          <p:spPr bwMode="auto">
            <a:xfrm>
              <a:off x="1650" y="2884"/>
              <a:ext cx="1123" cy="709"/>
            </a:xfrm>
            <a:prstGeom prst="line">
              <a:avLst/>
            </a:prstGeom>
            <a:noFill/>
            <a:ln w="28575">
              <a:solidFill>
                <a:srgbClr val="CC99FF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21" name="Line 14"/>
            <p:cNvSpPr>
              <a:spLocks noChangeShapeType="1"/>
            </p:cNvSpPr>
            <p:nvPr/>
          </p:nvSpPr>
          <p:spPr bwMode="auto">
            <a:xfrm>
              <a:off x="1650" y="2884"/>
              <a:ext cx="355" cy="709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>
              <a:off x="1650" y="2884"/>
              <a:ext cx="178" cy="70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23" name="Line 16"/>
            <p:cNvSpPr>
              <a:spLocks noChangeShapeType="1"/>
            </p:cNvSpPr>
            <p:nvPr/>
          </p:nvSpPr>
          <p:spPr bwMode="auto">
            <a:xfrm>
              <a:off x="1650" y="2884"/>
              <a:ext cx="887" cy="709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24" name="Line 17"/>
            <p:cNvSpPr>
              <a:spLocks noChangeShapeType="1"/>
            </p:cNvSpPr>
            <p:nvPr/>
          </p:nvSpPr>
          <p:spPr bwMode="auto">
            <a:xfrm>
              <a:off x="1828" y="3593"/>
              <a:ext cx="59" cy="29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25" name="Line 18"/>
            <p:cNvSpPr>
              <a:spLocks noChangeShapeType="1"/>
            </p:cNvSpPr>
            <p:nvPr/>
          </p:nvSpPr>
          <p:spPr bwMode="auto">
            <a:xfrm>
              <a:off x="2005" y="3593"/>
              <a:ext cx="118" cy="236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2182" y="3593"/>
              <a:ext cx="177" cy="236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>
              <a:off x="2359" y="3593"/>
              <a:ext cx="237" cy="236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"/>
            </a:p>
          </p:txBody>
        </p:sp>
        <p:sp>
          <p:nvSpPr>
            <p:cNvPr id="28" name="Line 21"/>
            <p:cNvSpPr>
              <a:spLocks noChangeShapeType="1"/>
            </p:cNvSpPr>
            <p:nvPr/>
          </p:nvSpPr>
          <p:spPr bwMode="auto">
            <a:xfrm>
              <a:off x="2773" y="3593"/>
              <a:ext cx="296" cy="177"/>
            </a:xfrm>
            <a:prstGeom prst="line">
              <a:avLst/>
            </a:prstGeom>
            <a:noFill/>
            <a:ln w="28575">
              <a:solidFill>
                <a:srgbClr val="CC99FF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"/>
            </a:p>
          </p:txBody>
        </p:sp>
      </p:grpSp>
      <p:sp>
        <p:nvSpPr>
          <p:cNvPr id="29" name="Line 9"/>
          <p:cNvSpPr>
            <a:spLocks noChangeShapeType="1"/>
          </p:cNvSpPr>
          <p:nvPr/>
        </p:nvSpPr>
        <p:spPr bwMode="auto">
          <a:xfrm flipV="1">
            <a:off x="2843808" y="1628800"/>
            <a:ext cx="1008112" cy="864096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ru"/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1331640" y="2492896"/>
            <a:ext cx="2377654" cy="144016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"/>
          </a:p>
        </p:txBody>
      </p:sp>
      <p:sp>
        <p:nvSpPr>
          <p:cNvPr id="32" name="Rectangle 31"/>
          <p:cNvSpPr/>
          <p:nvPr/>
        </p:nvSpPr>
        <p:spPr>
          <a:xfrm>
            <a:off x="3995936" y="177281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ru-RU" b="0" i="0" u="none" baseline="0" dirty="0"/>
              <a:t>Свет падает на синюю поверхность. Синие </a:t>
            </a:r>
            <a:r>
              <a:rPr lang="ru-RU" b="0" i="0" u="none" baseline="0" dirty="0" smtClean="0"/>
              <a:t>компоненты цветового </a:t>
            </a:r>
            <a:r>
              <a:rPr lang="ru-RU" b="0" i="0" u="none" baseline="0" dirty="0"/>
              <a:t>спектра отражаются, </a:t>
            </a:r>
            <a:r>
              <a:rPr lang="ru-RU" b="0" i="0" u="none" baseline="0" dirty="0" smtClean="0"/>
              <a:t>а другие цвета светового спектра поглощаются</a:t>
            </a:r>
            <a:r>
              <a:rPr lang="ru-RU" b="0" i="0" u="none" baseline="0" dirty="0"/>
              <a:t>.</a:t>
            </a:r>
            <a:endParaRPr lang="ru" dirty="0"/>
          </a:p>
        </p:txBody>
      </p:sp>
      <p:sp>
        <p:nvSpPr>
          <p:cNvPr id="33" name="Rectangle 32"/>
          <p:cNvSpPr/>
          <p:nvPr/>
        </p:nvSpPr>
        <p:spPr>
          <a:xfrm>
            <a:off x="4067944" y="4581128"/>
            <a:ext cx="4320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ru-RU" b="0" i="0" u="none" baseline="0" dirty="0">
                <a:solidFill>
                  <a:prstClr val="black"/>
                </a:solidFill>
              </a:rPr>
              <a:t>Свет падает на черную поверхность. Весь </a:t>
            </a:r>
            <a:r>
              <a:rPr lang="ru-RU" b="0" i="0" u="none" baseline="0" dirty="0" smtClean="0">
                <a:solidFill>
                  <a:prstClr val="black"/>
                </a:solidFill>
              </a:rPr>
              <a:t>цветовой спектр </a:t>
            </a:r>
            <a:r>
              <a:rPr lang="ru-RU" b="0" i="0" u="none" baseline="0" dirty="0">
                <a:solidFill>
                  <a:prstClr val="black"/>
                </a:solidFill>
              </a:rPr>
              <a:t>поглощается.</a:t>
            </a:r>
            <a:endParaRPr lang="ru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5143512"/>
            <a:ext cx="3096344" cy="85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3643314"/>
            <a:ext cx="3024336" cy="818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Rectangle 34"/>
          <p:cNvSpPr/>
          <p:nvPr/>
        </p:nvSpPr>
        <p:spPr>
          <a:xfrm>
            <a:off x="5004048" y="1628800"/>
            <a:ext cx="37437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rtl="0"/>
            <a:r>
              <a:rPr lang="ru-RU" b="0" i="0" u="none" baseline="0" dirty="0">
                <a:solidFill>
                  <a:prstClr val="black"/>
                </a:solidFill>
              </a:rPr>
              <a:t>Восприятие цвета в нейтральном солнечном </a:t>
            </a:r>
            <a:r>
              <a:rPr lang="ru-RU" b="0" i="0" u="none" baseline="0" dirty="0" smtClean="0">
                <a:solidFill>
                  <a:prstClr val="black"/>
                </a:solidFill>
              </a:rPr>
              <a:t>свете. Свет </a:t>
            </a:r>
            <a:r>
              <a:rPr lang="ru-RU" b="0" i="0" u="none" baseline="0" dirty="0">
                <a:solidFill>
                  <a:prstClr val="black"/>
                </a:solidFill>
              </a:rPr>
              <a:t>падает на </a:t>
            </a:r>
            <a:r>
              <a:rPr lang="ru-RU" b="0" i="0" u="none" baseline="0" dirty="0" smtClean="0">
                <a:solidFill>
                  <a:prstClr val="black"/>
                </a:solidFill>
              </a:rPr>
              <a:t/>
            </a:r>
            <a:br>
              <a:rPr lang="ru-RU" b="0" i="0" u="none" baseline="0" dirty="0" smtClean="0">
                <a:solidFill>
                  <a:prstClr val="black"/>
                </a:solidFill>
              </a:rPr>
            </a:br>
            <a:r>
              <a:rPr lang="ru-RU" b="0" i="0" u="none" baseline="0" dirty="0" smtClean="0">
                <a:solidFill>
                  <a:prstClr val="black"/>
                </a:solidFill>
              </a:rPr>
              <a:t>белую </a:t>
            </a:r>
            <a:r>
              <a:rPr lang="ru-RU" b="0" i="0" u="none" baseline="0" dirty="0">
                <a:solidFill>
                  <a:prstClr val="black"/>
                </a:solidFill>
              </a:rPr>
              <a:t>поверхность. Весь цветовой</a:t>
            </a:r>
            <a:endParaRPr lang="ru" dirty="0" smtClean="0">
              <a:solidFill>
                <a:prstClr val="black"/>
              </a:solidFill>
            </a:endParaRPr>
          </a:p>
          <a:p>
            <a:pPr lvl="0" algn="l" rtl="0"/>
            <a:r>
              <a:rPr lang="ru-RU" b="0" i="0" u="none" baseline="0" dirty="0">
                <a:solidFill>
                  <a:prstClr val="black"/>
                </a:solidFill>
              </a:rPr>
              <a:t>спектр поглощается.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076056" y="5157192"/>
            <a:ext cx="28877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b="0" i="0" u="none" baseline="0" dirty="0"/>
              <a:t>Цветовой спектр обычного </a:t>
            </a:r>
            <a:r>
              <a:rPr lang="ru-RU" b="0" i="0" u="none" baseline="0" dirty="0" smtClean="0"/>
              <a:t/>
            </a:r>
            <a:br>
              <a:rPr lang="ru-RU" b="0" i="0" u="none" baseline="0" dirty="0" smtClean="0"/>
            </a:br>
            <a:r>
              <a:rPr lang="ru-RU" b="0" i="0" u="none" baseline="0" dirty="0" smtClean="0"/>
              <a:t>дневного </a:t>
            </a:r>
            <a:r>
              <a:rPr lang="ru-RU" b="0" i="0" u="none" baseline="0" dirty="0"/>
              <a:t>света.</a:t>
            </a:r>
            <a:endParaRPr lang="ru" dirty="0"/>
          </a:p>
        </p:txBody>
      </p:sp>
      <p:sp>
        <p:nvSpPr>
          <p:cNvPr id="42" name="Rectangle 41"/>
          <p:cNvSpPr/>
          <p:nvPr/>
        </p:nvSpPr>
        <p:spPr>
          <a:xfrm>
            <a:off x="5076056" y="3645024"/>
            <a:ext cx="26965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b="0" i="0" u="none" baseline="0" dirty="0"/>
              <a:t>Цветовой спектр теплого </a:t>
            </a:r>
            <a:r>
              <a:rPr lang="ru-RU" b="0" i="0" u="none" baseline="0" dirty="0" smtClean="0"/>
              <a:t/>
            </a:r>
            <a:br>
              <a:rPr lang="ru-RU" b="0" i="0" u="none" baseline="0" dirty="0" smtClean="0"/>
            </a:br>
            <a:r>
              <a:rPr lang="ru-RU" b="0" i="0" u="none" baseline="0" dirty="0" smtClean="0"/>
              <a:t>искусственного </a:t>
            </a:r>
            <a:r>
              <a:rPr lang="ru-RU" b="0" i="0" u="none" baseline="0" dirty="0"/>
              <a:t>света.</a:t>
            </a:r>
            <a:endParaRPr lang="ru" dirty="0"/>
          </a:p>
        </p:txBody>
      </p:sp>
      <p:pic>
        <p:nvPicPr>
          <p:cNvPr id="43" name="Picture 2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124744"/>
            <a:ext cx="369862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339752" y="548680"/>
            <a:ext cx="6192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/>
              <a:t>Цветовой спектр обычного дневного света. </a:t>
            </a:r>
            <a:endParaRPr lang="ru-RU" sz="2000" b="1" dirty="0" smtClean="0"/>
          </a:p>
          <a:p>
            <a:pPr algn="r"/>
            <a:r>
              <a:rPr lang="ru-RU" sz="2000" b="1" dirty="0" smtClean="0"/>
              <a:t>Цветовой </a:t>
            </a:r>
            <a:r>
              <a:rPr lang="ru-RU" sz="2000" b="1" dirty="0" smtClean="0"/>
              <a:t>спектр теплого искусственного </a:t>
            </a:r>
            <a:r>
              <a:rPr lang="ru-RU" sz="2000" b="1" dirty="0" smtClean="0"/>
              <a:t>освещения</a:t>
            </a:r>
            <a:r>
              <a:rPr lang="ru-RU" sz="2000" b="1" dirty="0" smtClean="0"/>
              <a:t>.</a:t>
            </a:r>
            <a:endParaRPr lang="ru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47664" y="0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3600" b="0" i="0" u="none" baseline="0" dirty="0"/>
              <a:t>Цветовая терминология </a:t>
            </a:r>
            <a:r>
              <a:rPr lang="ru-RU" sz="3600" b="0" i="0" u="none" baseline="0" dirty="0" smtClean="0"/>
              <a:t>от </a:t>
            </a:r>
            <a:r>
              <a:rPr lang="ru-RU" sz="3600" b="0" i="0" u="none" baseline="0" dirty="0"/>
              <a:t>А до </a:t>
            </a:r>
            <a:r>
              <a:rPr lang="ru-RU" sz="3600" b="0" i="0" u="none" baseline="0" dirty="0" smtClean="0"/>
              <a:t>Я</a:t>
            </a:r>
            <a:endParaRPr lang="ru" sz="3600" dirty="0"/>
          </a:p>
        </p:txBody>
      </p:sp>
      <p:sp>
        <p:nvSpPr>
          <p:cNvPr id="6" name="Rectangle 5"/>
          <p:cNvSpPr/>
          <p:nvPr/>
        </p:nvSpPr>
        <p:spPr>
          <a:xfrm>
            <a:off x="4427984" y="3140968"/>
            <a:ext cx="41044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/>
            <a:r>
              <a:rPr lang="ru-RU" sz="2000" b="1" i="0" u="none" baseline="0" dirty="0"/>
              <a:t>Поглощение.</a:t>
            </a:r>
          </a:p>
          <a:p>
            <a:pPr algn="r" rtl="0"/>
            <a:r>
              <a:rPr lang="ru-RU" sz="2000" b="0" i="0" u="none" baseline="0" dirty="0"/>
              <a:t>При </a:t>
            </a:r>
            <a:r>
              <a:rPr lang="ru-RU" sz="2000" b="0" i="0" u="none" baseline="0" dirty="0" smtClean="0"/>
              <a:t>падании </a:t>
            </a:r>
            <a:r>
              <a:rPr lang="ru-RU" sz="2000" b="0" i="0" u="none" baseline="0" dirty="0"/>
              <a:t>света на объект </a:t>
            </a:r>
            <a:r>
              <a:rPr lang="ru-RU" sz="2000" b="0" i="0" u="none" baseline="0" dirty="0" smtClean="0"/>
              <a:t>часть</a:t>
            </a:r>
          </a:p>
          <a:p>
            <a:pPr algn="r" rtl="0"/>
            <a:r>
              <a:rPr lang="ru-RU" sz="2000" b="0" i="0" u="none" baseline="0" dirty="0" smtClean="0"/>
              <a:t> цветового </a:t>
            </a:r>
            <a:r>
              <a:rPr lang="ru-RU" sz="2000" b="0" i="0" u="none" baseline="0" dirty="0"/>
              <a:t>спектра отражается, </a:t>
            </a:r>
            <a:endParaRPr lang="ru-RU" sz="2000" b="0" i="0" u="none" baseline="0" dirty="0" smtClean="0"/>
          </a:p>
          <a:p>
            <a:pPr algn="r" rtl="0"/>
            <a:r>
              <a:rPr lang="ru-RU" sz="2000" b="0" i="0" u="none" baseline="0" dirty="0" smtClean="0"/>
              <a:t>а остальное </a:t>
            </a:r>
            <a:r>
              <a:rPr lang="ru-RU" sz="2000" b="0" i="0" u="none" baseline="0" dirty="0"/>
              <a:t>поглощается.</a:t>
            </a:r>
            <a:endParaRPr lang="ru" sz="2000" dirty="0"/>
          </a:p>
        </p:txBody>
      </p:sp>
      <p:sp>
        <p:nvSpPr>
          <p:cNvPr id="7" name="Rectangle 6"/>
          <p:cNvSpPr/>
          <p:nvPr/>
        </p:nvSpPr>
        <p:spPr>
          <a:xfrm>
            <a:off x="1403648" y="1052736"/>
            <a:ext cx="46805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/>
            <a:r>
              <a:rPr lang="ru-RU" sz="2000" b="1" i="0" u="none" baseline="0" dirty="0"/>
              <a:t>Аддитивное смешивание цветов.</a:t>
            </a:r>
          </a:p>
          <a:p>
            <a:pPr rtl="0"/>
            <a:r>
              <a:rPr lang="ru-RU" sz="2000" b="0" i="0" u="none" baseline="0" dirty="0"/>
              <a:t>Добавление света различных длин волн.</a:t>
            </a:r>
          </a:p>
          <a:p>
            <a:pPr rtl="0"/>
            <a:r>
              <a:rPr lang="ru-RU" sz="2000" b="0" i="0" u="none" baseline="0" dirty="0"/>
              <a:t>Например, красный и зеленый свет </a:t>
            </a:r>
            <a:endParaRPr lang="ru-RU" sz="2000" b="0" i="0" u="none" baseline="0" dirty="0" smtClean="0"/>
          </a:p>
          <a:p>
            <a:pPr rtl="0"/>
            <a:r>
              <a:rPr lang="ru-RU" sz="2000" b="0" i="0" u="none" baseline="0" dirty="0" smtClean="0"/>
              <a:t>в </a:t>
            </a:r>
            <a:r>
              <a:rPr lang="ru-RU" sz="2000" b="0" i="0" u="none" baseline="0" dirty="0"/>
              <a:t>равных </a:t>
            </a:r>
            <a:r>
              <a:rPr lang="ru-RU" sz="2000" b="0" i="0" u="none" baseline="0" dirty="0" smtClean="0"/>
              <a:t>долях дают </a:t>
            </a:r>
            <a:r>
              <a:rPr lang="ru-RU" sz="2000" b="0" i="0" u="none" baseline="0" dirty="0"/>
              <a:t>желтый свет </a:t>
            </a:r>
            <a:endParaRPr lang="ru-RU" sz="2000" b="0" i="0" u="none" baseline="0" dirty="0" smtClean="0"/>
          </a:p>
          <a:p>
            <a:pPr rtl="0"/>
            <a:r>
              <a:rPr lang="ru-RU" sz="2000" b="0" i="0" u="none" baseline="0" dirty="0" smtClean="0"/>
              <a:t>(</a:t>
            </a:r>
            <a:r>
              <a:rPr lang="ru-RU" sz="2000" b="0" i="0" u="none" baseline="0" dirty="0"/>
              <a:t>на этом </a:t>
            </a:r>
            <a:r>
              <a:rPr lang="ru-RU" sz="2000" b="0" i="0" u="none" baseline="0" dirty="0" smtClean="0"/>
              <a:t>принципе основано </a:t>
            </a:r>
          </a:p>
          <a:p>
            <a:pPr rtl="0"/>
            <a:r>
              <a:rPr lang="ru-RU" sz="2000" b="0" i="0" u="none" baseline="0" dirty="0" smtClean="0"/>
              <a:t>цветное телевидение</a:t>
            </a:r>
            <a:r>
              <a:rPr lang="ru-RU" sz="2000" b="0" i="0" u="none" baseline="0" dirty="0"/>
              <a:t>).</a:t>
            </a:r>
            <a:endParaRPr lang="ru" sz="2000" dirty="0"/>
          </a:p>
        </p:txBody>
      </p:sp>
      <p:sp>
        <p:nvSpPr>
          <p:cNvPr id="8" name="Rectangle 7"/>
          <p:cNvSpPr/>
          <p:nvPr/>
        </p:nvSpPr>
        <p:spPr>
          <a:xfrm>
            <a:off x="3995936" y="4653136"/>
            <a:ext cx="45365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/>
            <a:r>
              <a:rPr lang="ru-RU" sz="2000" b="1" i="0" u="none" baseline="0" dirty="0"/>
              <a:t>Цвет.</a:t>
            </a:r>
          </a:p>
          <a:p>
            <a:pPr algn="r"/>
            <a:r>
              <a:rPr lang="ru-RU" sz="2000" dirty="0" smtClean="0"/>
              <a:t>Сенсорные ощущения</a:t>
            </a:r>
            <a:endParaRPr lang="ru" sz="2000" dirty="0" smtClean="0"/>
          </a:p>
          <a:p>
            <a:pPr algn="r"/>
            <a:r>
              <a:rPr lang="ru-RU" sz="2000" b="0" i="0" u="none" baseline="0" dirty="0" smtClean="0"/>
              <a:t>Зависимые от</a:t>
            </a:r>
            <a:r>
              <a:rPr lang="ru-RU" sz="2000" dirty="0" smtClean="0"/>
              <a:t> физических и анатомических данных,</a:t>
            </a:r>
          </a:p>
          <a:p>
            <a:pPr algn="r"/>
            <a:r>
              <a:rPr lang="ru-RU" sz="2000" dirty="0" smtClean="0"/>
              <a:t>каждого человека.   </a:t>
            </a:r>
            <a:endParaRPr lang="ru-RU" sz="2000" b="0" i="0" u="none" baseline="0" dirty="0"/>
          </a:p>
        </p:txBody>
      </p:sp>
      <p:pic>
        <p:nvPicPr>
          <p:cNvPr id="3074" name="Picture 2" descr="C:\Users\Потапова Евгения\Pictures\цветосмешение - Поиск в Google_files\image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052736"/>
            <a:ext cx="2009627" cy="1915652"/>
          </a:xfrm>
          <a:prstGeom prst="rect">
            <a:avLst/>
          </a:prstGeom>
          <a:noFill/>
        </p:spPr>
      </p:pic>
      <p:pic>
        <p:nvPicPr>
          <p:cNvPr id="3075" name="Picture 3" descr="C:\Users\Потапова Евгения\Pictures\a9a179a11a7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068960"/>
            <a:ext cx="3001516" cy="328954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91680" y="0"/>
            <a:ext cx="67711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3600" b="0" i="0" u="none" baseline="0" dirty="0"/>
              <a:t>Цветовая терминология от А до </a:t>
            </a:r>
            <a:r>
              <a:rPr lang="ru-RU" sz="3600" b="0" i="0" u="none" baseline="0" dirty="0" smtClean="0"/>
              <a:t>Я</a:t>
            </a:r>
            <a:endParaRPr lang="ru" sz="3600" dirty="0"/>
          </a:p>
        </p:txBody>
      </p:sp>
      <p:sp>
        <p:nvSpPr>
          <p:cNvPr id="5" name="Rectangle 4"/>
          <p:cNvSpPr/>
          <p:nvPr/>
        </p:nvSpPr>
        <p:spPr>
          <a:xfrm>
            <a:off x="1115616" y="980728"/>
            <a:ext cx="46085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1" i="0" u="none" baseline="0" dirty="0" smtClean="0"/>
              <a:t>Свет</a:t>
            </a:r>
            <a:r>
              <a:rPr lang="ru-RU" sz="2000" b="1" i="0" u="none" baseline="0" dirty="0"/>
              <a:t>.</a:t>
            </a:r>
          </a:p>
          <a:p>
            <a:pPr algn="l" rtl="0"/>
            <a:r>
              <a:rPr lang="ru-RU" sz="2000" b="0" i="0" u="none" baseline="0" dirty="0"/>
              <a:t>Электромагнитное </a:t>
            </a:r>
            <a:r>
              <a:rPr lang="ru-RU" sz="2000" b="0" i="0" u="none" baseline="0" dirty="0" smtClean="0"/>
              <a:t>излучение расположено в </a:t>
            </a:r>
            <a:r>
              <a:rPr lang="ru-RU" sz="2000" b="0" i="0" u="none" baseline="0" dirty="0"/>
              <a:t>диапазоне длин волн</a:t>
            </a:r>
          </a:p>
          <a:p>
            <a:pPr algn="l" rtl="0"/>
            <a:r>
              <a:rPr lang="ru-RU" sz="2000" b="0" i="0" u="none" baseline="0" dirty="0"/>
              <a:t>от 400 </a:t>
            </a:r>
            <a:r>
              <a:rPr lang="ru-RU" sz="2000" b="0" i="0" u="none" baseline="0" dirty="0" err="1"/>
              <a:t>нм</a:t>
            </a:r>
            <a:r>
              <a:rPr lang="ru-RU" sz="2000" b="0" i="0" u="none" baseline="0" dirty="0"/>
              <a:t> (синий) до 800 </a:t>
            </a:r>
            <a:r>
              <a:rPr lang="ru-RU" sz="2000" b="0" i="0" u="none" baseline="0" dirty="0" err="1" smtClean="0"/>
              <a:t>нм</a:t>
            </a:r>
            <a:r>
              <a:rPr lang="ru-RU" sz="2000" b="0" i="0" u="none" baseline="0" dirty="0" smtClean="0"/>
              <a:t> (красный</a:t>
            </a:r>
            <a:r>
              <a:rPr lang="ru-RU" sz="2000" b="0" i="0" u="none" baseline="0" dirty="0"/>
              <a:t>).</a:t>
            </a:r>
            <a:endParaRPr lang="ru" sz="2000" dirty="0"/>
          </a:p>
        </p:txBody>
      </p:sp>
      <p:sp>
        <p:nvSpPr>
          <p:cNvPr id="6" name="Rectangle 5"/>
          <p:cNvSpPr/>
          <p:nvPr/>
        </p:nvSpPr>
        <p:spPr>
          <a:xfrm>
            <a:off x="1043608" y="2852936"/>
            <a:ext cx="75608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/>
            <a:r>
              <a:rPr lang="ru-RU" sz="2000" b="1" i="0" u="none" baseline="0" dirty="0"/>
              <a:t>Метамерия.</a:t>
            </a:r>
          </a:p>
          <a:p>
            <a:pPr algn="r" rtl="0"/>
            <a:r>
              <a:rPr lang="ru-RU" sz="2000" dirty="0" smtClean="0"/>
              <a:t>Цвет может быть одинаков</a:t>
            </a:r>
            <a:r>
              <a:rPr lang="ru-RU" sz="2000" b="0" i="0" u="none" baseline="0" dirty="0" smtClean="0"/>
              <a:t> в одном</a:t>
            </a:r>
          </a:p>
          <a:p>
            <a:pPr algn="r" rtl="0"/>
            <a:r>
              <a:rPr lang="ru-RU" sz="2000" b="0" i="0" u="none" baseline="0" dirty="0" smtClean="0"/>
              <a:t>источнике света. </a:t>
            </a:r>
            <a:r>
              <a:rPr lang="ru-RU" sz="2000" dirty="0" smtClean="0"/>
              <a:t>Но при другом </a:t>
            </a:r>
          </a:p>
          <a:p>
            <a:pPr algn="r" rtl="0"/>
            <a:r>
              <a:rPr lang="ru-RU" sz="2000" dirty="0" smtClean="0"/>
              <a:t>освещении выглядеть иначе</a:t>
            </a:r>
            <a:r>
              <a:rPr lang="ru-RU" sz="2000" b="0" i="0" u="none" baseline="0" dirty="0" smtClean="0"/>
              <a:t>.</a:t>
            </a:r>
          </a:p>
          <a:p>
            <a:pPr algn="l" rtl="0"/>
            <a:endParaRPr lang="ru-RU" sz="2000" dirty="0" smtClean="0"/>
          </a:p>
          <a:p>
            <a:pPr rtl="0"/>
            <a:endParaRPr lang="ru-RU" sz="2000" b="0" i="0" u="none" baseline="0" dirty="0" smtClean="0"/>
          </a:p>
          <a:p>
            <a:pPr rtl="0"/>
            <a:endParaRPr lang="ru-RU" sz="2000" dirty="0" smtClean="0"/>
          </a:p>
          <a:p>
            <a:pPr rtl="0"/>
            <a:r>
              <a:rPr lang="ru-RU" sz="2000" b="1" i="0" u="none" baseline="0" dirty="0" smtClean="0"/>
              <a:t>Основные </a:t>
            </a:r>
            <a:r>
              <a:rPr lang="ru-RU" sz="2000" b="1" i="0" u="none" baseline="0" dirty="0"/>
              <a:t>цвета.</a:t>
            </a:r>
          </a:p>
          <a:p>
            <a:pPr rtl="0"/>
            <a:r>
              <a:rPr lang="ru-RU" sz="2000" b="0" i="0" u="none" baseline="0" dirty="0"/>
              <a:t>Красный, синий и </a:t>
            </a:r>
            <a:r>
              <a:rPr lang="ru-RU" sz="2000" b="0" i="0" u="none" baseline="0" dirty="0" smtClean="0"/>
              <a:t>желтый</a:t>
            </a:r>
          </a:p>
          <a:p>
            <a:pPr rtl="0"/>
            <a:r>
              <a:rPr lang="ru-RU" sz="2000" b="0" i="0" u="none" baseline="0" dirty="0" smtClean="0"/>
              <a:t> </a:t>
            </a:r>
            <a:r>
              <a:rPr lang="ru-RU" sz="2000" b="0" i="0" u="none" baseline="0" dirty="0"/>
              <a:t>(</a:t>
            </a:r>
            <a:r>
              <a:rPr lang="ru-RU" sz="2000" b="0" i="0" u="none" baseline="0" dirty="0" smtClean="0"/>
              <a:t>см. «Субтрактивное смешивание </a:t>
            </a:r>
            <a:r>
              <a:rPr lang="ru-RU" sz="2000" b="0" i="0" u="none" baseline="0" dirty="0"/>
              <a:t>цветов»).</a:t>
            </a:r>
            <a:endParaRPr lang="ru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4437112"/>
            <a:ext cx="202062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C:\Users\Потапова Евгения\Pictures\image0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420888"/>
            <a:ext cx="2736304" cy="2105860"/>
          </a:xfrm>
          <a:prstGeom prst="rect">
            <a:avLst/>
          </a:prstGeom>
          <a:noFill/>
        </p:spPr>
      </p:pic>
      <p:pic>
        <p:nvPicPr>
          <p:cNvPr id="4100" name="Picture 4" descr="C:\Users\Потапова Евгения\Pictures\3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052736"/>
            <a:ext cx="3024336" cy="118285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59632" y="980728"/>
            <a:ext cx="74942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4000" b="0" i="0" u="none" baseline="0" dirty="0"/>
              <a:t>Цветовая терминология от А до </a:t>
            </a:r>
            <a:r>
              <a:rPr lang="ru-RU" sz="4000" b="0" i="0" u="none" baseline="0" dirty="0" smtClean="0"/>
              <a:t>Я</a:t>
            </a:r>
            <a:endParaRPr lang="ru" dirty="0"/>
          </a:p>
        </p:txBody>
      </p:sp>
      <p:sp>
        <p:nvSpPr>
          <p:cNvPr id="6" name="Rectangle 5"/>
          <p:cNvSpPr/>
          <p:nvPr/>
        </p:nvSpPr>
        <p:spPr>
          <a:xfrm>
            <a:off x="1043608" y="1772816"/>
            <a:ext cx="76328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1" i="0" u="none" baseline="0" dirty="0"/>
              <a:t>Отражение.</a:t>
            </a:r>
          </a:p>
          <a:p>
            <a:pPr algn="l" rtl="0"/>
            <a:r>
              <a:rPr lang="ru-RU" sz="2000" b="0" i="0" u="none" baseline="0" dirty="0"/>
              <a:t>Возвращение световых волн, падающих </a:t>
            </a:r>
            <a:r>
              <a:rPr lang="ru-RU" sz="2000" b="0" i="0" u="none" baseline="0" dirty="0" smtClean="0"/>
              <a:t>на поверхность.</a:t>
            </a:r>
          </a:p>
          <a:p>
            <a:pPr algn="l" rtl="0"/>
            <a:endParaRPr lang="ru-RU" sz="2000" b="0" i="0" u="none" baseline="0" dirty="0"/>
          </a:p>
          <a:p>
            <a:endParaRPr lang="ru" sz="2000" dirty="0" smtClean="0"/>
          </a:p>
          <a:p>
            <a:pPr algn="l" rtl="0"/>
            <a:r>
              <a:rPr lang="ru-RU" sz="2000" b="1" i="0" u="none" baseline="0" dirty="0"/>
              <a:t>Составные цвета.</a:t>
            </a:r>
          </a:p>
          <a:p>
            <a:pPr algn="l" rtl="0"/>
            <a:r>
              <a:rPr lang="ru-RU" sz="2000" b="0" i="0" u="none" baseline="0" dirty="0"/>
              <a:t>Составные цвета - это три </a:t>
            </a:r>
            <a:r>
              <a:rPr lang="ru-RU" sz="2000" b="0" i="0" u="none" baseline="0" dirty="0" smtClean="0"/>
              <a:t>цвета, получаемые </a:t>
            </a:r>
          </a:p>
          <a:p>
            <a:pPr algn="l" rtl="0"/>
            <a:r>
              <a:rPr lang="ru-RU" sz="2000" b="0" i="0" u="none" baseline="0" dirty="0" smtClean="0"/>
              <a:t>путем </a:t>
            </a:r>
            <a:r>
              <a:rPr lang="ru-RU" sz="2000" b="0" i="0" u="none" baseline="0" dirty="0"/>
              <a:t>смешивания </a:t>
            </a:r>
            <a:r>
              <a:rPr lang="ru-RU" sz="2000" b="0" i="0" u="none" baseline="0" dirty="0" smtClean="0"/>
              <a:t>двух </a:t>
            </a:r>
            <a:r>
              <a:rPr lang="ru-RU" sz="2000" b="0" i="0" u="none" baseline="0" dirty="0"/>
              <a:t>основных </a:t>
            </a:r>
            <a:r>
              <a:rPr lang="ru-RU" sz="2000" b="0" i="0" u="none" baseline="0" dirty="0" smtClean="0"/>
              <a:t>цветов</a:t>
            </a:r>
            <a:r>
              <a:rPr lang="ru-RU" sz="2000" dirty="0" smtClean="0"/>
              <a:t>,</a:t>
            </a:r>
            <a:r>
              <a:rPr lang="ru-RU" sz="2000" b="0" i="0" u="none" baseline="0" dirty="0" smtClean="0"/>
              <a:t> </a:t>
            </a:r>
          </a:p>
          <a:p>
            <a:pPr algn="l" rtl="0"/>
            <a:r>
              <a:rPr lang="ru-RU" sz="2000" b="0" i="0" u="none" baseline="0" dirty="0" smtClean="0"/>
              <a:t>зеленый</a:t>
            </a:r>
            <a:r>
              <a:rPr lang="ru-RU" sz="2000" b="0" i="0" u="none" baseline="0" dirty="0"/>
              <a:t>, фиолетовый, оранжевый</a:t>
            </a:r>
            <a:r>
              <a:rPr lang="ru-RU" sz="2000" b="0" i="0" u="none" baseline="0" dirty="0" smtClean="0"/>
              <a:t>.</a:t>
            </a:r>
            <a:endParaRPr lang="ru-RU" sz="2000" dirty="0" smtClean="0"/>
          </a:p>
          <a:p>
            <a:pPr algn="l" rtl="0"/>
            <a:endParaRPr lang="ru-RU" sz="2000" b="0" i="0" u="none" baseline="0" dirty="0"/>
          </a:p>
          <a:p>
            <a:endParaRPr lang="ru" sz="2000" dirty="0" smtClean="0"/>
          </a:p>
          <a:p>
            <a:pPr algn="l" rtl="0"/>
            <a:r>
              <a:rPr lang="ru-RU" sz="2000" b="1" i="0" u="none" baseline="0" dirty="0"/>
              <a:t>Спектральные цвета.</a:t>
            </a:r>
          </a:p>
          <a:p>
            <a:pPr algn="l" rtl="0"/>
            <a:r>
              <a:rPr lang="ru-RU" sz="2000" b="0" i="0" u="none" baseline="0" dirty="0"/>
              <a:t>Все цвета, воспринимаемые </a:t>
            </a:r>
            <a:r>
              <a:rPr lang="ru-RU" sz="2000" b="0" i="0" u="none" baseline="0" dirty="0" smtClean="0"/>
              <a:t>человеческим глазом</a:t>
            </a:r>
            <a:r>
              <a:rPr lang="ru-RU" sz="2000" b="0" i="0" u="none" baseline="0" dirty="0"/>
              <a:t>, </a:t>
            </a:r>
            <a:endParaRPr lang="ru-RU" sz="2000" b="0" i="0" u="none" baseline="0" dirty="0" smtClean="0"/>
          </a:p>
          <a:p>
            <a:pPr algn="l" rtl="0"/>
            <a:r>
              <a:rPr lang="ru-RU" sz="2000" b="0" i="0" u="none" baseline="0" dirty="0" smtClean="0"/>
              <a:t>имеющие </a:t>
            </a:r>
            <a:r>
              <a:rPr lang="ru-RU" sz="2000" b="0" i="0" u="none" baseline="0" dirty="0"/>
              <a:t>длину </a:t>
            </a:r>
            <a:r>
              <a:rPr lang="ru-RU" sz="2000" b="0" i="0" u="none" baseline="0" dirty="0" smtClean="0"/>
              <a:t>волны в </a:t>
            </a:r>
            <a:r>
              <a:rPr lang="ru-RU" sz="2000" b="0" i="0" u="none" baseline="0" dirty="0"/>
              <a:t>диапазоне </a:t>
            </a:r>
            <a:r>
              <a:rPr lang="ru-RU" sz="2000" b="0" i="0" u="none" baseline="0" dirty="0" smtClean="0"/>
              <a:t>от </a:t>
            </a:r>
            <a:r>
              <a:rPr lang="ru-RU" sz="2000" b="0" i="0" u="none" baseline="0" dirty="0"/>
              <a:t>400 нм (синий) до 800 нм (красный).</a:t>
            </a:r>
            <a:endParaRPr lang="ru" sz="2000" dirty="0"/>
          </a:p>
        </p:txBody>
      </p:sp>
      <p:pic>
        <p:nvPicPr>
          <p:cNvPr id="5122" name="Picture 2" descr="C:\Users\Потапова Евгения\Pictures\podbor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859748"/>
            <a:ext cx="1853150" cy="186539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1844824"/>
            <a:ext cx="71287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1" i="0" u="none" baseline="0" dirty="0"/>
              <a:t>Субтрактивное смешивание цветов.</a:t>
            </a:r>
          </a:p>
          <a:p>
            <a:pPr algn="l" rtl="0"/>
            <a:r>
              <a:rPr lang="ru-RU" sz="2000" b="0" i="0" u="none" baseline="0" dirty="0"/>
              <a:t>Все остальные цвета можно </a:t>
            </a:r>
            <a:r>
              <a:rPr lang="ru-RU" sz="2000" b="0" i="0" u="none" baseline="0" dirty="0" smtClean="0"/>
              <a:t>получить </a:t>
            </a:r>
          </a:p>
          <a:p>
            <a:pPr algn="l" rtl="0"/>
            <a:r>
              <a:rPr lang="ru-RU" sz="2000" b="0" i="0" u="none" baseline="0" dirty="0" smtClean="0"/>
              <a:t>путем </a:t>
            </a:r>
            <a:r>
              <a:rPr lang="ru-RU" sz="2000" b="0" i="0" u="none" baseline="0" dirty="0"/>
              <a:t>смешивания основных цветов: </a:t>
            </a:r>
            <a:endParaRPr lang="ru-RU" sz="2000" b="0" i="0" u="none" baseline="0" dirty="0" smtClean="0"/>
          </a:p>
          <a:p>
            <a:pPr algn="l" rtl="0"/>
            <a:r>
              <a:rPr lang="ru-RU" sz="2000" b="0" i="0" u="none" baseline="0" dirty="0" smtClean="0"/>
              <a:t>красного, синего </a:t>
            </a:r>
            <a:r>
              <a:rPr lang="ru-RU" sz="2000" b="0" i="0" u="none" baseline="0" dirty="0"/>
              <a:t>и желтого.</a:t>
            </a:r>
          </a:p>
          <a:p>
            <a:endParaRPr lang="ru" sz="2000" dirty="0" smtClean="0"/>
          </a:p>
          <a:p>
            <a:pPr algn="l" rtl="0"/>
            <a:endParaRPr lang="ru-RU" sz="2000" b="0" i="0" u="none" baseline="0" dirty="0"/>
          </a:p>
          <a:p>
            <a:pPr algn="l" rtl="0"/>
            <a:endParaRPr lang="ru-RU" sz="2000" b="1" i="0" u="none" baseline="0" dirty="0" smtClean="0"/>
          </a:p>
          <a:p>
            <a:pPr algn="l" rtl="0"/>
            <a:r>
              <a:rPr lang="ru-RU" sz="2000" b="1" i="0" u="none" baseline="0" dirty="0" smtClean="0"/>
              <a:t>Длина </a:t>
            </a:r>
            <a:r>
              <a:rPr lang="ru-RU" sz="2000" b="1" i="0" u="none" baseline="0" dirty="0"/>
              <a:t>волны.</a:t>
            </a:r>
          </a:p>
          <a:p>
            <a:pPr algn="l" rtl="0"/>
            <a:r>
              <a:rPr lang="ru-RU" sz="2000" b="0" i="0" u="none" baseline="0" dirty="0"/>
              <a:t>Длина волны </a:t>
            </a:r>
            <a:r>
              <a:rPr lang="ru-RU" sz="2000" b="0" i="0" u="none" baseline="0" dirty="0" smtClean="0"/>
              <a:t>электромагнитного излучения </a:t>
            </a:r>
            <a:r>
              <a:rPr lang="ru-RU" sz="2000" b="0" i="0" u="none" baseline="0" dirty="0"/>
              <a:t>определяет, будет ли </a:t>
            </a:r>
            <a:r>
              <a:rPr lang="ru-RU" sz="2000" b="0" i="0" u="none" baseline="0" dirty="0" smtClean="0"/>
              <a:t>цвет видимым </a:t>
            </a:r>
            <a:r>
              <a:rPr lang="ru-RU" sz="2000" b="0" i="0" u="none" baseline="0" dirty="0"/>
              <a:t>или нет. Расстояние </a:t>
            </a:r>
            <a:r>
              <a:rPr lang="ru-RU" sz="2000" b="0" i="0" u="none" baseline="0" dirty="0" smtClean="0"/>
              <a:t/>
            </a:r>
            <a:br>
              <a:rPr lang="ru-RU" sz="2000" b="0" i="0" u="none" baseline="0" dirty="0" smtClean="0"/>
            </a:br>
            <a:r>
              <a:rPr lang="ru-RU" sz="2000" b="0" i="0" u="none" baseline="0" dirty="0" smtClean="0"/>
              <a:t>между двумя соседними </a:t>
            </a:r>
            <a:r>
              <a:rPr lang="ru-RU" sz="2000" b="0" i="0" u="none" baseline="0" dirty="0"/>
              <a:t>пиками волны </a:t>
            </a:r>
            <a:r>
              <a:rPr lang="ru-RU" sz="2000" b="0" i="0" u="none" baseline="0" dirty="0" smtClean="0"/>
              <a:t/>
            </a:r>
            <a:br>
              <a:rPr lang="ru-RU" sz="2000" b="0" i="0" u="none" baseline="0" dirty="0" smtClean="0"/>
            </a:br>
            <a:r>
              <a:rPr lang="ru-RU" sz="2000" dirty="0" smtClean="0"/>
              <a:t>измеряется «</a:t>
            </a:r>
            <a:r>
              <a:rPr lang="ru-RU" sz="2000" b="0" i="0" u="none" baseline="0" dirty="0" smtClean="0"/>
              <a:t>нм» - нанометрами</a:t>
            </a:r>
            <a:r>
              <a:rPr lang="ru-RU" b="0" i="0" u="none" baseline="0" dirty="0" smtClean="0"/>
              <a:t>.</a:t>
            </a:r>
            <a:endParaRPr lang="ru" dirty="0"/>
          </a:p>
        </p:txBody>
      </p:sp>
      <p:sp>
        <p:nvSpPr>
          <p:cNvPr id="5" name="Rectangle 4"/>
          <p:cNvSpPr/>
          <p:nvPr/>
        </p:nvSpPr>
        <p:spPr>
          <a:xfrm>
            <a:off x="1259632" y="908720"/>
            <a:ext cx="74942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4000" b="0" i="0" u="none" baseline="0" dirty="0"/>
              <a:t>Цветовая терминология от А до </a:t>
            </a:r>
            <a:r>
              <a:rPr lang="ru-RU" sz="4000" b="0" i="0" u="none" baseline="0" dirty="0" smtClean="0"/>
              <a:t>Я</a:t>
            </a:r>
            <a:endParaRPr lang="ru" sz="4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628800"/>
            <a:ext cx="19716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284984"/>
            <a:ext cx="869209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3284984"/>
            <a:ext cx="889967" cy="73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3284984"/>
            <a:ext cx="864096" cy="731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C:\Users\Потапова Евгения\Pictures\mb4_007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4725144"/>
            <a:ext cx="2559917" cy="161019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980728"/>
            <a:ext cx="747884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3000" b="0" i="0" u="none" baseline="0" dirty="0"/>
              <a:t>Эффектные частицы в </a:t>
            </a:r>
            <a:r>
              <a:rPr lang="ru-RU" sz="3000" b="0" i="0" u="none" baseline="0" dirty="0" smtClean="0"/>
              <a:t>автопромышленности</a:t>
            </a:r>
            <a:endParaRPr lang="ru" sz="3000" dirty="0"/>
          </a:p>
        </p:txBody>
      </p:sp>
      <p:sp>
        <p:nvSpPr>
          <p:cNvPr id="5" name="Rectangle 4"/>
          <p:cNvSpPr/>
          <p:nvPr/>
        </p:nvSpPr>
        <p:spPr>
          <a:xfrm>
            <a:off x="1043608" y="1745521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 Если оттенок цвета содержит только цветовые пигменты, его называют однородным (</a:t>
            </a:r>
            <a:r>
              <a:rPr lang="ru-RU" sz="2000" dirty="0" err="1" smtClean="0"/>
              <a:t>solid</a:t>
            </a:r>
            <a:r>
              <a:rPr lang="ru-RU" sz="2000" dirty="0" smtClean="0"/>
              <a:t>). В</a:t>
            </a:r>
            <a:r>
              <a:rPr lang="ru-RU" sz="2000" b="0" i="0" u="none" baseline="0" dirty="0" smtClean="0"/>
              <a:t> </a:t>
            </a:r>
            <a:r>
              <a:rPr lang="ru-RU" sz="2000" b="0" i="0" u="none" baseline="0" dirty="0"/>
              <a:t>дополнение к </a:t>
            </a:r>
            <a:r>
              <a:rPr lang="ru-RU" sz="2000" b="0" i="0" u="none" baseline="0" dirty="0" smtClean="0"/>
              <a:t>цветовым пигментам, включают </a:t>
            </a:r>
            <a:r>
              <a:rPr lang="ru-RU" sz="2000" b="0" i="0" u="none" baseline="0" dirty="0"/>
              <a:t>металлические и перламутровые </a:t>
            </a:r>
            <a:r>
              <a:rPr lang="ru-RU" sz="2000" dirty="0" smtClean="0"/>
              <a:t>частицы и т.п.,</a:t>
            </a:r>
            <a:r>
              <a:rPr lang="ru-RU" sz="2000" b="0" i="0" u="none" baseline="0" dirty="0" smtClean="0"/>
              <a:t> образуя</a:t>
            </a:r>
            <a:r>
              <a:rPr lang="ru-RU" sz="2000" dirty="0" smtClean="0"/>
              <a:t> эффектные оттенки цвета (</a:t>
            </a:r>
            <a:r>
              <a:rPr lang="en-US" sz="2000" dirty="0" smtClean="0"/>
              <a:t>effect)</a:t>
            </a:r>
            <a:r>
              <a:rPr lang="ru-RU" sz="2000" dirty="0" smtClean="0"/>
              <a:t>. </a:t>
            </a:r>
            <a:endParaRPr lang="ru" sz="2000" dirty="0"/>
          </a:p>
        </p:txBody>
      </p:sp>
      <p:sp>
        <p:nvSpPr>
          <p:cNvPr id="6" name="Rectangle 5"/>
          <p:cNvSpPr/>
          <p:nvPr/>
        </p:nvSpPr>
        <p:spPr>
          <a:xfrm>
            <a:off x="1043608" y="3429000"/>
            <a:ext cx="73009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0" i="0" u="none" baseline="0" dirty="0"/>
              <a:t>В окраске автомобилей используется </a:t>
            </a:r>
            <a:r>
              <a:rPr lang="ru-RU" sz="2000" b="0" i="0" u="none" baseline="0" dirty="0" smtClean="0"/>
              <a:t>широкая </a:t>
            </a:r>
            <a:r>
              <a:rPr lang="ru-RU" sz="2000" b="0" i="0" u="none" baseline="0" dirty="0"/>
              <a:t>гамма </a:t>
            </a:r>
            <a:r>
              <a:rPr lang="ru-RU" sz="2000" b="0" i="0" u="none" baseline="0" dirty="0" smtClean="0"/>
              <a:t>частиц </a:t>
            </a:r>
            <a:r>
              <a:rPr lang="ru-RU" sz="2000" b="0" i="0" u="none" baseline="0" dirty="0"/>
              <a:t>с различными эффектами. Поэтому маляр должен </a:t>
            </a:r>
            <a:r>
              <a:rPr lang="ru-RU" sz="2000" dirty="0" smtClean="0"/>
              <a:t>выбра</a:t>
            </a:r>
            <a:r>
              <a:rPr lang="ru-RU" sz="2000" b="0" i="0" u="none" baseline="0" dirty="0" smtClean="0"/>
              <a:t>ть  правильный вариант </a:t>
            </a:r>
            <a:r>
              <a:rPr lang="ru-RU" sz="2000" b="0" i="0" u="none" baseline="0" dirty="0"/>
              <a:t>цвета в соответствии с </a:t>
            </a:r>
            <a:r>
              <a:rPr lang="ru-RU" sz="2000" b="0" i="0" u="none" baseline="0" dirty="0" smtClean="0"/>
              <a:t>количеством </a:t>
            </a:r>
            <a:r>
              <a:rPr lang="ru-RU" sz="2000" b="0" i="0" u="none" baseline="0" dirty="0"/>
              <a:t>и типом </a:t>
            </a:r>
            <a:r>
              <a:rPr lang="ru-RU" sz="2000" b="0" i="0" u="none" baseline="0" dirty="0" smtClean="0"/>
              <a:t>эффектных частиц,</a:t>
            </a:r>
            <a:r>
              <a:rPr lang="ru-RU" sz="2000" b="0" i="0" u="none" dirty="0" smtClean="0"/>
              <a:t> входящих в состав формулы краски</a:t>
            </a:r>
            <a:r>
              <a:rPr lang="ru-RU" sz="2000" b="0" i="0" u="none" baseline="0" dirty="0" smtClean="0"/>
              <a:t>.</a:t>
            </a:r>
            <a:endParaRPr lang="ru-RU" sz="2000" b="0" i="0" u="none" baseline="0" dirty="0"/>
          </a:p>
          <a:p>
            <a:pPr algn="l" rtl="0"/>
            <a:r>
              <a:rPr lang="ru-RU" sz="2000" b="0" i="0" u="none" baseline="0" dirty="0" smtClean="0"/>
              <a:t>Возможно </a:t>
            </a:r>
            <a:r>
              <a:rPr lang="ru-RU" sz="2000" b="0" i="0" u="none" baseline="0" dirty="0"/>
              <a:t>большое количество вариантов </a:t>
            </a:r>
            <a:endParaRPr lang="ru-RU" sz="2000" b="0" i="0" u="none" baseline="0" dirty="0" smtClean="0"/>
          </a:p>
          <a:p>
            <a:pPr algn="l" rtl="0">
              <a:buFontTx/>
              <a:buChar char="-"/>
            </a:pPr>
            <a:r>
              <a:rPr lang="ru-RU" sz="2000" b="0" i="0" u="none" baseline="0" dirty="0" smtClean="0"/>
              <a:t>металлический </a:t>
            </a:r>
            <a:r>
              <a:rPr lang="ru-RU" sz="2000" b="0" i="0" u="none" baseline="0" dirty="0"/>
              <a:t>блеск </a:t>
            </a:r>
            <a:r>
              <a:rPr lang="ru-RU" sz="2000" b="0" i="0" u="none" baseline="0" dirty="0" smtClean="0"/>
              <a:t>или</a:t>
            </a:r>
          </a:p>
          <a:p>
            <a:pPr algn="l" rtl="0"/>
            <a:r>
              <a:rPr lang="ru-RU" sz="2000" b="0" i="0" u="none" baseline="0" dirty="0" smtClean="0"/>
              <a:t>тонкий </a:t>
            </a:r>
            <a:r>
              <a:rPr lang="ru-RU" sz="2000" b="0" i="0" u="none" baseline="0" dirty="0" smtClean="0"/>
              <a:t>перламутровый </a:t>
            </a:r>
            <a:r>
              <a:rPr lang="ru-RU" sz="2000" dirty="0" smtClean="0"/>
              <a:t>пере</a:t>
            </a:r>
            <a:r>
              <a:rPr lang="ru-RU" sz="2000" b="0" i="0" u="none" baseline="0" dirty="0" smtClean="0"/>
              <a:t>лив цветов.</a:t>
            </a:r>
            <a:endParaRPr lang="ru-RU" sz="2000" b="0" i="0" u="none" baseline="0" dirty="0"/>
          </a:p>
        </p:txBody>
      </p:sp>
      <p:pic>
        <p:nvPicPr>
          <p:cNvPr id="8194" name="Picture 2" descr="C:\Users\Потапова Евгения\Pictures\скачанные файл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797152"/>
            <a:ext cx="2466975" cy="18478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980728"/>
            <a:ext cx="747884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3000" b="0" i="0" u="none" baseline="0" dirty="0"/>
              <a:t>Эффектные частицы в </a:t>
            </a:r>
            <a:r>
              <a:rPr lang="ru-RU" sz="3000" b="0" i="0" u="none" baseline="0" dirty="0" smtClean="0"/>
              <a:t>автопромышленности</a:t>
            </a:r>
            <a:endParaRPr lang="ru" sz="3000" dirty="0"/>
          </a:p>
        </p:txBody>
      </p:sp>
      <p:sp>
        <p:nvSpPr>
          <p:cNvPr id="7" name="Rectangle 6"/>
          <p:cNvSpPr/>
          <p:nvPr/>
        </p:nvSpPr>
        <p:spPr>
          <a:xfrm>
            <a:off x="1043608" y="2636912"/>
            <a:ext cx="75608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Разнообразие эффектных частиц продолжает расти, все больше и разнообразней решения по модификации и вариантам дизайна автомобиля с применением лакокрасочного покрытия. </a:t>
            </a:r>
          </a:p>
          <a:p>
            <a:r>
              <a:rPr lang="ru-RU" sz="2000" dirty="0" smtClean="0"/>
              <a:t>Последняя </a:t>
            </a:r>
            <a:r>
              <a:rPr lang="ru-RU" sz="2000" b="0" i="0" u="none" baseline="0" dirty="0"/>
              <a:t>тенденция, наблюдаемая среди автопроизводителей - матовые покрытия.</a:t>
            </a:r>
            <a:endParaRPr lang="ru" sz="2000" dirty="0"/>
          </a:p>
        </p:txBody>
      </p:sp>
      <p:sp>
        <p:nvSpPr>
          <p:cNvPr id="8" name="Rectangle 7"/>
          <p:cNvSpPr/>
          <p:nvPr/>
        </p:nvSpPr>
        <p:spPr>
          <a:xfrm>
            <a:off x="1043608" y="4437112"/>
            <a:ext cx="66247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0" i="0" u="none" baseline="0" dirty="0"/>
              <a:t>Для автопроизводителей цвет - это </a:t>
            </a:r>
            <a:r>
              <a:rPr lang="ru-RU" sz="2000" b="0" i="0" u="none" baseline="0" dirty="0" smtClean="0"/>
              <a:t>важное и </a:t>
            </a:r>
            <a:r>
              <a:rPr lang="ru-RU" sz="2000" b="0" i="0" u="none" baseline="0" dirty="0"/>
              <a:t>относительно недорогое </a:t>
            </a:r>
            <a:r>
              <a:rPr lang="ru-RU" sz="2000" b="0" i="0" u="none" baseline="0" dirty="0" smtClean="0"/>
              <a:t>средство, с </a:t>
            </a:r>
            <a:r>
              <a:rPr lang="ru-RU" sz="2000" b="0" i="0" u="none" baseline="0" dirty="0"/>
              <a:t>помощью которого </a:t>
            </a:r>
            <a:r>
              <a:rPr lang="ru-RU" sz="2000" b="0" i="0" u="none" baseline="0" dirty="0" smtClean="0"/>
              <a:t/>
            </a:r>
            <a:br>
              <a:rPr lang="ru-RU" sz="2000" b="0" i="0" u="none" baseline="0" dirty="0" smtClean="0"/>
            </a:br>
            <a:r>
              <a:rPr lang="ru-RU" sz="2000" b="0" i="0" u="none" baseline="0" dirty="0" smtClean="0"/>
              <a:t>можно выделиться </a:t>
            </a:r>
            <a:r>
              <a:rPr lang="ru-RU" sz="2000" b="0" i="0" u="none" baseline="0" dirty="0"/>
              <a:t>среди </a:t>
            </a:r>
            <a:r>
              <a:rPr lang="ru-RU" sz="2000" b="0" i="0" u="none" baseline="0" dirty="0" smtClean="0"/>
              <a:t>конкурентов,</a:t>
            </a:r>
            <a:r>
              <a:rPr lang="ru-RU" sz="2000" b="0" i="0" u="none" dirty="0" smtClean="0"/>
              <a:t> </a:t>
            </a:r>
          </a:p>
          <a:p>
            <a:r>
              <a:rPr lang="ru-RU" sz="2000" dirty="0" smtClean="0"/>
              <a:t>создав определенный образ автомобиля </a:t>
            </a:r>
          </a:p>
          <a:p>
            <a:r>
              <a:rPr lang="ru-RU" sz="2000" dirty="0" smtClean="0"/>
              <a:t>используя </a:t>
            </a:r>
            <a:r>
              <a:rPr lang="ru-RU" sz="2000" b="0" i="0" u="none" baseline="0" dirty="0" smtClean="0"/>
              <a:t>эффекты красок .</a:t>
            </a:r>
            <a:endParaRPr lang="ru" sz="20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797152"/>
            <a:ext cx="2638425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115616" y="1844824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0" i="0" u="none" baseline="0" dirty="0"/>
              <a:t>При ремонтной </a:t>
            </a:r>
            <a:r>
              <a:rPr lang="ru-RU" sz="2000" b="0" i="0" u="none" baseline="0" dirty="0" smtClean="0"/>
              <a:t>окраске </a:t>
            </a:r>
            <a:r>
              <a:rPr lang="ru-RU" sz="2000" b="0" i="0" u="none" baseline="0" dirty="0"/>
              <a:t>автомобиля существует гораздо больше возможностей выбора цвета, чем на конвейере. </a:t>
            </a:r>
            <a:endParaRPr lang="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1600" y="1052736"/>
            <a:ext cx="5112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3600" b="0" i="0" u="none" baseline="0" dirty="0" smtClean="0"/>
              <a:t> </a:t>
            </a:r>
            <a:r>
              <a:rPr lang="ru-RU" sz="3600" b="1" dirty="0"/>
              <a:t>Э</a:t>
            </a:r>
            <a:r>
              <a:rPr lang="ru-RU" sz="3600" b="1" i="0" u="none" baseline="0" dirty="0" smtClean="0"/>
              <a:t>ффектные </a:t>
            </a:r>
            <a:r>
              <a:rPr lang="ru-RU" sz="3600" b="1" i="0" u="none" baseline="0" dirty="0"/>
              <a:t>частицы</a:t>
            </a:r>
            <a:endParaRPr lang="ru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1115616" y="2001034"/>
            <a:ext cx="52698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0" i="0" u="none" baseline="0" dirty="0"/>
              <a:t>Как правило, эффектные </a:t>
            </a:r>
            <a:r>
              <a:rPr lang="ru-RU" sz="2000" b="0" i="0" u="none" baseline="0" dirty="0" smtClean="0"/>
              <a:t>частицы делятся </a:t>
            </a:r>
            <a:br>
              <a:rPr lang="ru-RU" sz="2000" b="0" i="0" u="none" baseline="0" dirty="0" smtClean="0"/>
            </a:br>
            <a:r>
              <a:rPr lang="ru-RU" sz="2000" b="0" i="0" u="none" baseline="0" dirty="0" smtClean="0"/>
              <a:t>на </a:t>
            </a:r>
            <a:r>
              <a:rPr lang="ru-RU" sz="2000" b="0" i="0" u="none" baseline="0" dirty="0"/>
              <a:t>алюминиевые и </a:t>
            </a:r>
            <a:r>
              <a:rPr lang="ru-RU" sz="2000" b="0" i="0" u="none" baseline="0" dirty="0" smtClean="0"/>
              <a:t>перламутровые пигменты</a:t>
            </a:r>
            <a:r>
              <a:rPr lang="ru-RU" sz="2000" b="0" i="0" u="none" baseline="0" dirty="0"/>
              <a:t>.</a:t>
            </a:r>
            <a:endParaRPr lang="ru" sz="2000" dirty="0"/>
          </a:p>
        </p:txBody>
      </p:sp>
      <p:sp>
        <p:nvSpPr>
          <p:cNvPr id="6" name="Rectangle 5"/>
          <p:cNvSpPr/>
          <p:nvPr/>
        </p:nvSpPr>
        <p:spPr>
          <a:xfrm>
            <a:off x="1115616" y="3068960"/>
            <a:ext cx="47880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0" i="0" u="none" baseline="0" dirty="0"/>
              <a:t>В основе всех цветовых эффектов лежит </a:t>
            </a:r>
            <a:r>
              <a:rPr lang="ru-RU" sz="2000" b="0" i="0" u="none" baseline="0" dirty="0" smtClean="0"/>
              <a:t>взаимодействие света </a:t>
            </a:r>
            <a:r>
              <a:rPr lang="ru-RU" sz="2000" b="0" i="0" u="none" baseline="0" dirty="0"/>
              <a:t>и </a:t>
            </a:r>
            <a:r>
              <a:rPr lang="ru-RU" sz="2000" b="0" i="0" u="none" baseline="0" dirty="0" smtClean="0"/>
              <a:t>материала частиц.</a:t>
            </a:r>
            <a:endParaRPr lang="ru" sz="2000" dirty="0"/>
          </a:p>
        </p:txBody>
      </p:sp>
      <p:sp>
        <p:nvSpPr>
          <p:cNvPr id="7" name="Rectangle 6"/>
          <p:cNvSpPr/>
          <p:nvPr/>
        </p:nvSpPr>
        <p:spPr>
          <a:xfrm>
            <a:off x="1115617" y="4293096"/>
            <a:ext cx="48965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0" i="0" u="none" baseline="0" dirty="0" smtClean="0"/>
              <a:t>Факторы возникновения эффектов:</a:t>
            </a:r>
          </a:p>
          <a:p>
            <a:pPr algn="l" rtl="0"/>
            <a:r>
              <a:rPr lang="ru-RU" sz="2000" b="1" i="0" u="none" baseline="0" dirty="0" smtClean="0"/>
              <a:t>· </a:t>
            </a:r>
            <a:r>
              <a:rPr lang="ru-RU" sz="2000" b="1" i="0" u="none" baseline="0" dirty="0"/>
              <a:t>отражение</a:t>
            </a:r>
          </a:p>
          <a:p>
            <a:r>
              <a:rPr lang="ru-RU" sz="2000" b="1" dirty="0" smtClean="0"/>
              <a:t>· </a:t>
            </a:r>
            <a:r>
              <a:rPr lang="ru-RU" sz="2000" b="1" i="0" u="none" baseline="0" dirty="0"/>
              <a:t>поглощение</a:t>
            </a:r>
          </a:p>
          <a:p>
            <a:pPr algn="l" rtl="0"/>
            <a:r>
              <a:rPr lang="ru-RU" sz="2000" b="1" i="0" u="none" baseline="0" dirty="0"/>
              <a:t>· </a:t>
            </a:r>
            <a:r>
              <a:rPr lang="ru-RU" sz="2000" b="1" dirty="0" smtClean="0"/>
              <a:t>преломление</a:t>
            </a:r>
            <a:endParaRPr lang="ru-RU" sz="2000" b="1" i="0" u="none" baseline="0" dirty="0"/>
          </a:p>
          <a:p>
            <a:pPr algn="l" rtl="0"/>
            <a:r>
              <a:rPr lang="ru-RU" sz="2000" b="1" i="0" u="none" baseline="0" dirty="0" smtClean="0"/>
              <a:t>·</a:t>
            </a:r>
            <a:r>
              <a:rPr lang="ru-RU" sz="2000" b="1" i="0" u="none" dirty="0" smtClean="0"/>
              <a:t> рассеивание</a:t>
            </a:r>
            <a:endParaRPr lang="ru" sz="2000" dirty="0"/>
          </a:p>
        </p:txBody>
      </p:sp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5940152" y="1628800"/>
            <a:ext cx="2139950" cy="4495800"/>
            <a:chOff x="168" y="144"/>
            <a:chExt cx="2136" cy="4032"/>
          </a:xfrm>
        </p:grpSpPr>
        <p:grpSp>
          <p:nvGrpSpPr>
            <p:cNvPr id="9" name="Group 6"/>
            <p:cNvGrpSpPr>
              <a:grpSpLocks/>
            </p:cNvGrpSpPr>
            <p:nvPr/>
          </p:nvGrpSpPr>
          <p:grpSpPr bwMode="auto">
            <a:xfrm>
              <a:off x="356" y="2885"/>
              <a:ext cx="1948" cy="1291"/>
              <a:chOff x="720" y="3168"/>
              <a:chExt cx="4870" cy="3228"/>
            </a:xfrm>
          </p:grpSpPr>
          <p:sp>
            <p:nvSpPr>
              <p:cNvPr id="101" name="Rectangle 7"/>
              <p:cNvSpPr>
                <a:spLocks noChangeArrowheads="1"/>
              </p:cNvSpPr>
              <p:nvPr/>
            </p:nvSpPr>
            <p:spPr bwMode="auto">
              <a:xfrm>
                <a:off x="1448" y="4573"/>
                <a:ext cx="4142" cy="1483"/>
              </a:xfrm>
              <a:prstGeom prst="rect">
                <a:avLst/>
              </a:prstGeom>
              <a:solidFill>
                <a:srgbClr val="B2B2B2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02" name="Line 8"/>
              <p:cNvSpPr>
                <a:spLocks noChangeShapeType="1"/>
              </p:cNvSpPr>
              <p:nvPr/>
            </p:nvSpPr>
            <p:spPr bwMode="auto">
              <a:xfrm>
                <a:off x="720" y="3176"/>
                <a:ext cx="1660" cy="169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03" name="Line 9"/>
              <p:cNvSpPr>
                <a:spLocks noChangeShapeType="1"/>
              </p:cNvSpPr>
              <p:nvPr/>
            </p:nvSpPr>
            <p:spPr bwMode="auto">
              <a:xfrm flipH="1">
                <a:off x="1325" y="6058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04" name="Line 10"/>
              <p:cNvSpPr>
                <a:spLocks noChangeShapeType="1"/>
              </p:cNvSpPr>
              <p:nvPr/>
            </p:nvSpPr>
            <p:spPr bwMode="auto">
              <a:xfrm flipH="1">
                <a:off x="1528" y="6058"/>
                <a:ext cx="192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05" name="Line 11"/>
              <p:cNvSpPr>
                <a:spLocks noChangeShapeType="1"/>
              </p:cNvSpPr>
              <p:nvPr/>
            </p:nvSpPr>
            <p:spPr bwMode="auto">
              <a:xfrm flipH="1">
                <a:off x="1728" y="6061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06" name="Line 12"/>
              <p:cNvSpPr>
                <a:spLocks noChangeShapeType="1"/>
              </p:cNvSpPr>
              <p:nvPr/>
            </p:nvSpPr>
            <p:spPr bwMode="auto">
              <a:xfrm flipH="1">
                <a:off x="1928" y="6058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07" name="Line 13"/>
              <p:cNvSpPr>
                <a:spLocks noChangeShapeType="1"/>
              </p:cNvSpPr>
              <p:nvPr/>
            </p:nvSpPr>
            <p:spPr bwMode="auto">
              <a:xfrm flipH="1">
                <a:off x="2128" y="6056"/>
                <a:ext cx="192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08" name="Line 14"/>
              <p:cNvSpPr>
                <a:spLocks noChangeShapeType="1"/>
              </p:cNvSpPr>
              <p:nvPr/>
            </p:nvSpPr>
            <p:spPr bwMode="auto">
              <a:xfrm flipH="1">
                <a:off x="2328" y="6061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09" name="Line 15"/>
              <p:cNvSpPr>
                <a:spLocks noChangeShapeType="1"/>
              </p:cNvSpPr>
              <p:nvPr/>
            </p:nvSpPr>
            <p:spPr bwMode="auto">
              <a:xfrm flipH="1">
                <a:off x="2530" y="6058"/>
                <a:ext cx="193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10" name="Line 16"/>
              <p:cNvSpPr>
                <a:spLocks noChangeShapeType="1"/>
              </p:cNvSpPr>
              <p:nvPr/>
            </p:nvSpPr>
            <p:spPr bwMode="auto">
              <a:xfrm flipH="1">
                <a:off x="2730" y="605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11" name="Line 17"/>
              <p:cNvSpPr>
                <a:spLocks noChangeShapeType="1"/>
              </p:cNvSpPr>
              <p:nvPr/>
            </p:nvSpPr>
            <p:spPr bwMode="auto">
              <a:xfrm flipH="1">
                <a:off x="2930" y="605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12" name="Line 18"/>
              <p:cNvSpPr>
                <a:spLocks noChangeShapeType="1"/>
              </p:cNvSpPr>
              <p:nvPr/>
            </p:nvSpPr>
            <p:spPr bwMode="auto">
              <a:xfrm flipH="1">
                <a:off x="3133" y="6056"/>
                <a:ext cx="192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13" name="Line 19"/>
              <p:cNvSpPr>
                <a:spLocks noChangeShapeType="1"/>
              </p:cNvSpPr>
              <p:nvPr/>
            </p:nvSpPr>
            <p:spPr bwMode="auto">
              <a:xfrm flipH="1">
                <a:off x="3330" y="605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14" name="Line 20"/>
              <p:cNvSpPr>
                <a:spLocks noChangeShapeType="1"/>
              </p:cNvSpPr>
              <p:nvPr/>
            </p:nvSpPr>
            <p:spPr bwMode="auto">
              <a:xfrm flipH="1">
                <a:off x="3533" y="6056"/>
                <a:ext cx="192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15" name="Line 21"/>
              <p:cNvSpPr>
                <a:spLocks noChangeShapeType="1"/>
              </p:cNvSpPr>
              <p:nvPr/>
            </p:nvSpPr>
            <p:spPr bwMode="auto">
              <a:xfrm flipH="1">
                <a:off x="3733" y="605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16" name="Line 22"/>
              <p:cNvSpPr>
                <a:spLocks noChangeShapeType="1"/>
              </p:cNvSpPr>
              <p:nvPr/>
            </p:nvSpPr>
            <p:spPr bwMode="auto">
              <a:xfrm flipH="1">
                <a:off x="3933" y="605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17" name="Line 23"/>
              <p:cNvSpPr>
                <a:spLocks noChangeShapeType="1"/>
              </p:cNvSpPr>
              <p:nvPr/>
            </p:nvSpPr>
            <p:spPr bwMode="auto">
              <a:xfrm flipH="1">
                <a:off x="4135" y="6056"/>
                <a:ext cx="193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18" name="Line 24"/>
              <p:cNvSpPr>
                <a:spLocks noChangeShapeType="1"/>
              </p:cNvSpPr>
              <p:nvPr/>
            </p:nvSpPr>
            <p:spPr bwMode="auto">
              <a:xfrm flipH="1">
                <a:off x="4335" y="605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19" name="Line 25"/>
              <p:cNvSpPr>
                <a:spLocks noChangeShapeType="1"/>
              </p:cNvSpPr>
              <p:nvPr/>
            </p:nvSpPr>
            <p:spPr bwMode="auto">
              <a:xfrm flipH="1">
                <a:off x="4535" y="6056"/>
                <a:ext cx="193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20" name="Line 26"/>
              <p:cNvSpPr>
                <a:spLocks noChangeShapeType="1"/>
              </p:cNvSpPr>
              <p:nvPr/>
            </p:nvSpPr>
            <p:spPr bwMode="auto">
              <a:xfrm flipH="1">
                <a:off x="4735" y="605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21" name="Line 27"/>
              <p:cNvSpPr>
                <a:spLocks noChangeShapeType="1"/>
              </p:cNvSpPr>
              <p:nvPr/>
            </p:nvSpPr>
            <p:spPr bwMode="auto">
              <a:xfrm flipH="1">
                <a:off x="4935" y="605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22" name="Line 28"/>
              <p:cNvSpPr>
                <a:spLocks noChangeShapeType="1"/>
              </p:cNvSpPr>
              <p:nvPr/>
            </p:nvSpPr>
            <p:spPr bwMode="auto">
              <a:xfrm flipH="1">
                <a:off x="5138" y="6056"/>
                <a:ext cx="192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23" name="Line 29"/>
              <p:cNvSpPr>
                <a:spLocks noChangeShapeType="1"/>
              </p:cNvSpPr>
              <p:nvPr/>
            </p:nvSpPr>
            <p:spPr bwMode="auto">
              <a:xfrm flipH="1">
                <a:off x="5338" y="605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24" name="Line 30"/>
              <p:cNvSpPr>
                <a:spLocks noChangeShapeType="1"/>
              </p:cNvSpPr>
              <p:nvPr/>
            </p:nvSpPr>
            <p:spPr bwMode="auto">
              <a:xfrm>
                <a:off x="1470" y="6056"/>
                <a:ext cx="409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25" name="Line 31"/>
              <p:cNvSpPr>
                <a:spLocks noChangeShapeType="1"/>
              </p:cNvSpPr>
              <p:nvPr/>
            </p:nvSpPr>
            <p:spPr bwMode="auto">
              <a:xfrm>
                <a:off x="1140" y="3176"/>
                <a:ext cx="2245" cy="22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26" name="Line 32"/>
              <p:cNvSpPr>
                <a:spLocks noChangeShapeType="1"/>
              </p:cNvSpPr>
              <p:nvPr/>
            </p:nvSpPr>
            <p:spPr bwMode="auto">
              <a:xfrm>
                <a:off x="1930" y="3168"/>
                <a:ext cx="1840" cy="18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27" name="Line 33"/>
              <p:cNvSpPr>
                <a:spLocks noChangeShapeType="1"/>
              </p:cNvSpPr>
              <p:nvPr/>
            </p:nvSpPr>
            <p:spPr bwMode="auto">
              <a:xfrm>
                <a:off x="2593" y="3176"/>
                <a:ext cx="2457" cy="250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28" name="Oval 34"/>
              <p:cNvSpPr>
                <a:spLocks noChangeArrowheads="1"/>
              </p:cNvSpPr>
              <p:nvPr/>
            </p:nvSpPr>
            <p:spPr bwMode="auto">
              <a:xfrm>
                <a:off x="2353" y="4883"/>
                <a:ext cx="120" cy="98"/>
              </a:xfrm>
              <a:prstGeom prst="ellipse">
                <a:avLst/>
              </a:prstGeom>
              <a:solidFill>
                <a:srgbClr val="3333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29" name="Line 35"/>
              <p:cNvSpPr>
                <a:spLocks noChangeShapeType="1"/>
              </p:cNvSpPr>
              <p:nvPr/>
            </p:nvSpPr>
            <p:spPr bwMode="auto">
              <a:xfrm flipV="1">
                <a:off x="2495" y="4723"/>
                <a:ext cx="375" cy="19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30" name="Line 36"/>
              <p:cNvSpPr>
                <a:spLocks noChangeShapeType="1"/>
              </p:cNvSpPr>
              <p:nvPr/>
            </p:nvSpPr>
            <p:spPr bwMode="auto">
              <a:xfrm flipH="1" flipV="1">
                <a:off x="1958" y="4698"/>
                <a:ext cx="397" cy="21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31" name="Line 37"/>
              <p:cNvSpPr>
                <a:spLocks noChangeShapeType="1"/>
              </p:cNvSpPr>
              <p:nvPr/>
            </p:nvSpPr>
            <p:spPr bwMode="auto">
              <a:xfrm flipV="1">
                <a:off x="2448" y="4451"/>
                <a:ext cx="120" cy="432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32" name="Oval 38"/>
              <p:cNvSpPr>
                <a:spLocks noChangeArrowheads="1"/>
              </p:cNvSpPr>
              <p:nvPr/>
            </p:nvSpPr>
            <p:spPr bwMode="auto">
              <a:xfrm>
                <a:off x="3358" y="5481"/>
                <a:ext cx="117" cy="95"/>
              </a:xfrm>
              <a:prstGeom prst="ellipse">
                <a:avLst/>
              </a:prstGeom>
              <a:solidFill>
                <a:srgbClr val="3333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33" name="Line 39"/>
              <p:cNvSpPr>
                <a:spLocks noChangeShapeType="1"/>
              </p:cNvSpPr>
              <p:nvPr/>
            </p:nvSpPr>
            <p:spPr bwMode="auto">
              <a:xfrm flipV="1">
                <a:off x="3498" y="5321"/>
                <a:ext cx="375" cy="19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34" name="Line 40"/>
              <p:cNvSpPr>
                <a:spLocks noChangeShapeType="1"/>
              </p:cNvSpPr>
              <p:nvPr/>
            </p:nvSpPr>
            <p:spPr bwMode="auto">
              <a:xfrm flipH="1" flipV="1">
                <a:off x="2960" y="5296"/>
                <a:ext cx="400" cy="21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35" name="Line 41"/>
              <p:cNvSpPr>
                <a:spLocks noChangeShapeType="1"/>
              </p:cNvSpPr>
              <p:nvPr/>
            </p:nvSpPr>
            <p:spPr bwMode="auto">
              <a:xfrm flipV="1">
                <a:off x="3450" y="5046"/>
                <a:ext cx="120" cy="435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36" name="Oval 42"/>
              <p:cNvSpPr>
                <a:spLocks noChangeArrowheads="1"/>
              </p:cNvSpPr>
              <p:nvPr/>
            </p:nvSpPr>
            <p:spPr bwMode="auto">
              <a:xfrm>
                <a:off x="3743" y="5081"/>
                <a:ext cx="117" cy="95"/>
              </a:xfrm>
              <a:prstGeom prst="ellipse">
                <a:avLst/>
              </a:prstGeom>
              <a:solidFill>
                <a:srgbClr val="3333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37" name="Line 43"/>
              <p:cNvSpPr>
                <a:spLocks noChangeShapeType="1"/>
              </p:cNvSpPr>
              <p:nvPr/>
            </p:nvSpPr>
            <p:spPr bwMode="auto">
              <a:xfrm flipV="1">
                <a:off x="3883" y="4921"/>
                <a:ext cx="375" cy="19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38" name="Line 44"/>
              <p:cNvSpPr>
                <a:spLocks noChangeShapeType="1"/>
              </p:cNvSpPr>
              <p:nvPr/>
            </p:nvSpPr>
            <p:spPr bwMode="auto">
              <a:xfrm flipH="1" flipV="1">
                <a:off x="3345" y="4896"/>
                <a:ext cx="398" cy="21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39" name="Line 45"/>
              <p:cNvSpPr>
                <a:spLocks noChangeShapeType="1"/>
              </p:cNvSpPr>
              <p:nvPr/>
            </p:nvSpPr>
            <p:spPr bwMode="auto">
              <a:xfrm flipV="1">
                <a:off x="3835" y="4646"/>
                <a:ext cx="118" cy="435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40" name="Oval 46"/>
              <p:cNvSpPr>
                <a:spLocks noChangeArrowheads="1"/>
              </p:cNvSpPr>
              <p:nvPr/>
            </p:nvSpPr>
            <p:spPr bwMode="auto">
              <a:xfrm>
                <a:off x="5018" y="5693"/>
                <a:ext cx="122" cy="98"/>
              </a:xfrm>
              <a:prstGeom prst="ellipse">
                <a:avLst/>
              </a:prstGeom>
              <a:solidFill>
                <a:srgbClr val="3333CC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41" name="Line 47"/>
              <p:cNvSpPr>
                <a:spLocks noChangeShapeType="1"/>
              </p:cNvSpPr>
              <p:nvPr/>
            </p:nvSpPr>
            <p:spPr bwMode="auto">
              <a:xfrm flipV="1">
                <a:off x="5163" y="5533"/>
                <a:ext cx="375" cy="19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42" name="Line 48"/>
              <p:cNvSpPr>
                <a:spLocks noChangeShapeType="1"/>
              </p:cNvSpPr>
              <p:nvPr/>
            </p:nvSpPr>
            <p:spPr bwMode="auto">
              <a:xfrm flipH="1" flipV="1">
                <a:off x="4623" y="5508"/>
                <a:ext cx="397" cy="210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43" name="Line 49"/>
              <p:cNvSpPr>
                <a:spLocks noChangeShapeType="1"/>
              </p:cNvSpPr>
              <p:nvPr/>
            </p:nvSpPr>
            <p:spPr bwMode="auto">
              <a:xfrm flipV="1">
                <a:off x="5115" y="5261"/>
                <a:ext cx="118" cy="432"/>
              </a:xfrm>
              <a:prstGeom prst="line">
                <a:avLst/>
              </a:prstGeom>
              <a:noFill/>
              <a:ln w="12700">
                <a:solidFill>
                  <a:srgbClr val="3366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44" name="Line 50"/>
              <p:cNvSpPr>
                <a:spLocks noChangeShapeType="1"/>
              </p:cNvSpPr>
              <p:nvPr/>
            </p:nvSpPr>
            <p:spPr bwMode="auto">
              <a:xfrm>
                <a:off x="1465" y="3503"/>
                <a:ext cx="155" cy="15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45" name="Line 51"/>
              <p:cNvSpPr>
                <a:spLocks noChangeShapeType="1"/>
              </p:cNvSpPr>
              <p:nvPr/>
            </p:nvSpPr>
            <p:spPr bwMode="auto">
              <a:xfrm>
                <a:off x="2258" y="3503"/>
                <a:ext cx="157" cy="15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46" name="Line 52"/>
              <p:cNvSpPr>
                <a:spLocks noChangeShapeType="1"/>
              </p:cNvSpPr>
              <p:nvPr/>
            </p:nvSpPr>
            <p:spPr bwMode="auto">
              <a:xfrm>
                <a:off x="1040" y="3503"/>
                <a:ext cx="155" cy="15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47" name="Line 53"/>
              <p:cNvSpPr>
                <a:spLocks noChangeShapeType="1"/>
              </p:cNvSpPr>
              <p:nvPr/>
            </p:nvSpPr>
            <p:spPr bwMode="auto">
              <a:xfrm>
                <a:off x="2913" y="3503"/>
                <a:ext cx="155" cy="15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</p:grpSp>
        <p:grpSp>
          <p:nvGrpSpPr>
            <p:cNvPr id="10" name="Group 54"/>
            <p:cNvGrpSpPr>
              <a:grpSpLocks/>
            </p:cNvGrpSpPr>
            <p:nvPr/>
          </p:nvGrpSpPr>
          <p:grpSpPr bwMode="auto">
            <a:xfrm>
              <a:off x="283" y="1488"/>
              <a:ext cx="2021" cy="1294"/>
              <a:chOff x="3504" y="2352"/>
              <a:chExt cx="2021" cy="1294"/>
            </a:xfrm>
          </p:grpSpPr>
          <p:sp>
            <p:nvSpPr>
              <p:cNvPr id="66" name="Rectangle 55"/>
              <p:cNvSpPr>
                <a:spLocks noChangeArrowheads="1"/>
              </p:cNvSpPr>
              <p:nvPr/>
            </p:nvSpPr>
            <p:spPr bwMode="auto">
              <a:xfrm>
                <a:off x="3869" y="2916"/>
                <a:ext cx="1656" cy="592"/>
              </a:xfrm>
              <a:prstGeom prst="rect">
                <a:avLst/>
              </a:prstGeom>
              <a:solidFill>
                <a:srgbClr val="B2B2B2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67" name="Rectangle 56"/>
              <p:cNvSpPr>
                <a:spLocks noChangeArrowheads="1"/>
              </p:cNvSpPr>
              <p:nvPr/>
            </p:nvSpPr>
            <p:spPr bwMode="auto">
              <a:xfrm>
                <a:off x="4965" y="3066"/>
                <a:ext cx="348" cy="7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68" name="Line 57"/>
              <p:cNvSpPr>
                <a:spLocks noChangeShapeType="1"/>
              </p:cNvSpPr>
              <p:nvPr/>
            </p:nvSpPr>
            <p:spPr bwMode="auto">
              <a:xfrm flipH="1">
                <a:off x="3819" y="3510"/>
                <a:ext cx="78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69" name="Line 58"/>
              <p:cNvSpPr>
                <a:spLocks noChangeShapeType="1"/>
              </p:cNvSpPr>
              <p:nvPr/>
            </p:nvSpPr>
            <p:spPr bwMode="auto">
              <a:xfrm flipH="1">
                <a:off x="3900" y="3510"/>
                <a:ext cx="77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70" name="Line 59"/>
              <p:cNvSpPr>
                <a:spLocks noChangeShapeType="1"/>
              </p:cNvSpPr>
              <p:nvPr/>
            </p:nvSpPr>
            <p:spPr bwMode="auto">
              <a:xfrm flipH="1">
                <a:off x="3980" y="3511"/>
                <a:ext cx="78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71" name="Line 60"/>
              <p:cNvSpPr>
                <a:spLocks noChangeShapeType="1"/>
              </p:cNvSpPr>
              <p:nvPr/>
            </p:nvSpPr>
            <p:spPr bwMode="auto">
              <a:xfrm flipH="1">
                <a:off x="4061" y="3510"/>
                <a:ext cx="77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72" name="Line 61"/>
              <p:cNvSpPr>
                <a:spLocks noChangeShapeType="1"/>
              </p:cNvSpPr>
              <p:nvPr/>
            </p:nvSpPr>
            <p:spPr bwMode="auto">
              <a:xfrm flipH="1">
                <a:off x="4141" y="3509"/>
                <a:ext cx="78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73" name="Line 62"/>
              <p:cNvSpPr>
                <a:spLocks noChangeShapeType="1"/>
              </p:cNvSpPr>
              <p:nvPr/>
            </p:nvSpPr>
            <p:spPr bwMode="auto">
              <a:xfrm flipH="1">
                <a:off x="4221" y="3511"/>
                <a:ext cx="78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74" name="Line 63"/>
              <p:cNvSpPr>
                <a:spLocks noChangeShapeType="1"/>
              </p:cNvSpPr>
              <p:nvPr/>
            </p:nvSpPr>
            <p:spPr bwMode="auto">
              <a:xfrm flipH="1">
                <a:off x="4301" y="3510"/>
                <a:ext cx="77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75" name="Line 64"/>
              <p:cNvSpPr>
                <a:spLocks noChangeShapeType="1"/>
              </p:cNvSpPr>
              <p:nvPr/>
            </p:nvSpPr>
            <p:spPr bwMode="auto">
              <a:xfrm flipH="1">
                <a:off x="4381" y="3509"/>
                <a:ext cx="78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76" name="Line 65"/>
              <p:cNvSpPr>
                <a:spLocks noChangeShapeType="1"/>
              </p:cNvSpPr>
              <p:nvPr/>
            </p:nvSpPr>
            <p:spPr bwMode="auto">
              <a:xfrm flipH="1">
                <a:off x="4462" y="3509"/>
                <a:ext cx="77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77" name="Line 66"/>
              <p:cNvSpPr>
                <a:spLocks noChangeShapeType="1"/>
              </p:cNvSpPr>
              <p:nvPr/>
            </p:nvSpPr>
            <p:spPr bwMode="auto">
              <a:xfrm flipH="1">
                <a:off x="4542" y="3509"/>
                <a:ext cx="78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78" name="Line 67"/>
              <p:cNvSpPr>
                <a:spLocks noChangeShapeType="1"/>
              </p:cNvSpPr>
              <p:nvPr/>
            </p:nvSpPr>
            <p:spPr bwMode="auto">
              <a:xfrm flipH="1">
                <a:off x="4623" y="3509"/>
                <a:ext cx="77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79" name="Line 68"/>
              <p:cNvSpPr>
                <a:spLocks noChangeShapeType="1"/>
              </p:cNvSpPr>
              <p:nvPr/>
            </p:nvSpPr>
            <p:spPr bwMode="auto">
              <a:xfrm flipH="1">
                <a:off x="4703" y="3509"/>
                <a:ext cx="78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80" name="Line 69"/>
              <p:cNvSpPr>
                <a:spLocks noChangeShapeType="1"/>
              </p:cNvSpPr>
              <p:nvPr/>
            </p:nvSpPr>
            <p:spPr bwMode="auto">
              <a:xfrm flipH="1">
                <a:off x="4782" y="3509"/>
                <a:ext cx="78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81" name="Line 70"/>
              <p:cNvSpPr>
                <a:spLocks noChangeShapeType="1"/>
              </p:cNvSpPr>
              <p:nvPr/>
            </p:nvSpPr>
            <p:spPr bwMode="auto">
              <a:xfrm flipH="1">
                <a:off x="4863" y="3509"/>
                <a:ext cx="77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82" name="Line 71"/>
              <p:cNvSpPr>
                <a:spLocks noChangeShapeType="1"/>
              </p:cNvSpPr>
              <p:nvPr/>
            </p:nvSpPr>
            <p:spPr bwMode="auto">
              <a:xfrm flipH="1">
                <a:off x="4943" y="3509"/>
                <a:ext cx="78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83" name="Line 72"/>
              <p:cNvSpPr>
                <a:spLocks noChangeShapeType="1"/>
              </p:cNvSpPr>
              <p:nvPr/>
            </p:nvSpPr>
            <p:spPr bwMode="auto">
              <a:xfrm flipH="1">
                <a:off x="5024" y="3509"/>
                <a:ext cx="77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84" name="Line 73"/>
              <p:cNvSpPr>
                <a:spLocks noChangeShapeType="1"/>
              </p:cNvSpPr>
              <p:nvPr/>
            </p:nvSpPr>
            <p:spPr bwMode="auto">
              <a:xfrm flipH="1">
                <a:off x="5104" y="3509"/>
                <a:ext cx="78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85" name="Line 74"/>
              <p:cNvSpPr>
                <a:spLocks noChangeShapeType="1"/>
              </p:cNvSpPr>
              <p:nvPr/>
            </p:nvSpPr>
            <p:spPr bwMode="auto">
              <a:xfrm flipH="1">
                <a:off x="5184" y="3509"/>
                <a:ext cx="78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86" name="Line 75"/>
              <p:cNvSpPr>
                <a:spLocks noChangeShapeType="1"/>
              </p:cNvSpPr>
              <p:nvPr/>
            </p:nvSpPr>
            <p:spPr bwMode="auto">
              <a:xfrm flipH="1">
                <a:off x="5264" y="3509"/>
                <a:ext cx="77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87" name="Line 76"/>
              <p:cNvSpPr>
                <a:spLocks noChangeShapeType="1"/>
              </p:cNvSpPr>
              <p:nvPr/>
            </p:nvSpPr>
            <p:spPr bwMode="auto">
              <a:xfrm flipH="1">
                <a:off x="5344" y="3509"/>
                <a:ext cx="78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88" name="Line 77"/>
              <p:cNvSpPr>
                <a:spLocks noChangeShapeType="1"/>
              </p:cNvSpPr>
              <p:nvPr/>
            </p:nvSpPr>
            <p:spPr bwMode="auto">
              <a:xfrm flipH="1">
                <a:off x="5425" y="3509"/>
                <a:ext cx="77" cy="1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89" name="Line 78"/>
              <p:cNvSpPr>
                <a:spLocks noChangeShapeType="1"/>
              </p:cNvSpPr>
              <p:nvPr/>
            </p:nvSpPr>
            <p:spPr bwMode="auto">
              <a:xfrm>
                <a:off x="3877" y="3509"/>
                <a:ext cx="163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90" name="Rectangle 79"/>
              <p:cNvSpPr>
                <a:spLocks noChangeArrowheads="1"/>
              </p:cNvSpPr>
              <p:nvPr/>
            </p:nvSpPr>
            <p:spPr bwMode="auto">
              <a:xfrm>
                <a:off x="4025" y="3025"/>
                <a:ext cx="346" cy="7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91" name="Rectangle 80"/>
              <p:cNvSpPr>
                <a:spLocks noChangeArrowheads="1"/>
              </p:cNvSpPr>
              <p:nvPr/>
            </p:nvSpPr>
            <p:spPr bwMode="auto">
              <a:xfrm>
                <a:off x="4468" y="3236"/>
                <a:ext cx="347" cy="7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92" name="Line 81"/>
              <p:cNvSpPr>
                <a:spLocks noChangeShapeType="1"/>
              </p:cNvSpPr>
              <p:nvPr/>
            </p:nvSpPr>
            <p:spPr bwMode="auto">
              <a:xfrm flipH="1" flipV="1">
                <a:off x="3504" y="2355"/>
                <a:ext cx="659" cy="67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93" name="Line 82"/>
              <p:cNvSpPr>
                <a:spLocks noChangeShapeType="1"/>
              </p:cNvSpPr>
              <p:nvPr/>
            </p:nvSpPr>
            <p:spPr bwMode="auto">
              <a:xfrm flipH="1" flipV="1">
                <a:off x="3777" y="2352"/>
                <a:ext cx="868" cy="88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94" name="Line 83"/>
              <p:cNvSpPr>
                <a:spLocks noChangeShapeType="1"/>
              </p:cNvSpPr>
              <p:nvPr/>
            </p:nvSpPr>
            <p:spPr bwMode="auto">
              <a:xfrm flipH="1" flipV="1">
                <a:off x="4412" y="2355"/>
                <a:ext cx="698" cy="71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95" name="Line 84"/>
              <p:cNvSpPr>
                <a:spLocks noChangeShapeType="1"/>
              </p:cNvSpPr>
              <p:nvPr/>
            </p:nvSpPr>
            <p:spPr bwMode="auto">
              <a:xfrm flipV="1">
                <a:off x="4163" y="2675"/>
                <a:ext cx="332" cy="35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96" name="Line 85"/>
              <p:cNvSpPr>
                <a:spLocks noChangeShapeType="1"/>
              </p:cNvSpPr>
              <p:nvPr/>
            </p:nvSpPr>
            <p:spPr bwMode="auto">
              <a:xfrm flipV="1">
                <a:off x="4646" y="2675"/>
                <a:ext cx="538" cy="5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97" name="Line 86"/>
              <p:cNvSpPr>
                <a:spLocks noChangeShapeType="1"/>
              </p:cNvSpPr>
              <p:nvPr/>
            </p:nvSpPr>
            <p:spPr bwMode="auto">
              <a:xfrm flipV="1">
                <a:off x="5110" y="2675"/>
                <a:ext cx="371" cy="39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98" name="Line 87"/>
              <p:cNvSpPr>
                <a:spLocks noChangeShapeType="1"/>
              </p:cNvSpPr>
              <p:nvPr/>
            </p:nvSpPr>
            <p:spPr bwMode="auto">
              <a:xfrm>
                <a:off x="3642" y="2495"/>
                <a:ext cx="62" cy="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99" name="Line 88"/>
              <p:cNvSpPr>
                <a:spLocks noChangeShapeType="1"/>
              </p:cNvSpPr>
              <p:nvPr/>
            </p:nvSpPr>
            <p:spPr bwMode="auto">
              <a:xfrm>
                <a:off x="3912" y="2495"/>
                <a:ext cx="63" cy="6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00" name="Line 89"/>
              <p:cNvSpPr>
                <a:spLocks noChangeShapeType="1"/>
              </p:cNvSpPr>
              <p:nvPr/>
            </p:nvSpPr>
            <p:spPr bwMode="auto">
              <a:xfrm>
                <a:off x="4553" y="2497"/>
                <a:ext cx="62" cy="6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</p:grpSp>
        <p:grpSp>
          <p:nvGrpSpPr>
            <p:cNvPr id="11" name="Group 90"/>
            <p:cNvGrpSpPr>
              <a:grpSpLocks/>
            </p:cNvGrpSpPr>
            <p:nvPr/>
          </p:nvGrpSpPr>
          <p:grpSpPr bwMode="auto">
            <a:xfrm>
              <a:off x="168" y="144"/>
              <a:ext cx="2136" cy="1287"/>
              <a:chOff x="10368" y="3168"/>
              <a:chExt cx="5340" cy="3218"/>
            </a:xfrm>
          </p:grpSpPr>
          <p:sp>
            <p:nvSpPr>
              <p:cNvPr id="12" name="Rectangle 91"/>
              <p:cNvSpPr>
                <a:spLocks noChangeArrowheads="1"/>
              </p:cNvSpPr>
              <p:nvPr/>
            </p:nvSpPr>
            <p:spPr bwMode="auto">
              <a:xfrm>
                <a:off x="11566" y="4563"/>
                <a:ext cx="4142" cy="1483"/>
              </a:xfrm>
              <a:prstGeom prst="rect">
                <a:avLst/>
              </a:prstGeom>
              <a:solidFill>
                <a:srgbClr val="B2B2B2"/>
              </a:solidFill>
              <a:ln w="127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3" name="Line 92"/>
              <p:cNvSpPr>
                <a:spLocks noChangeShapeType="1"/>
              </p:cNvSpPr>
              <p:nvPr/>
            </p:nvSpPr>
            <p:spPr bwMode="auto">
              <a:xfrm flipH="1">
                <a:off x="11451" y="6048"/>
                <a:ext cx="192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4" name="Line 93"/>
              <p:cNvSpPr>
                <a:spLocks noChangeShapeType="1"/>
              </p:cNvSpPr>
              <p:nvPr/>
            </p:nvSpPr>
            <p:spPr bwMode="auto">
              <a:xfrm flipH="1">
                <a:off x="11648" y="6048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5" name="Line 94"/>
              <p:cNvSpPr>
                <a:spLocks noChangeShapeType="1"/>
              </p:cNvSpPr>
              <p:nvPr/>
            </p:nvSpPr>
            <p:spPr bwMode="auto">
              <a:xfrm flipH="1">
                <a:off x="11848" y="6051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6" name="Line 95"/>
              <p:cNvSpPr>
                <a:spLocks noChangeShapeType="1"/>
              </p:cNvSpPr>
              <p:nvPr/>
            </p:nvSpPr>
            <p:spPr bwMode="auto">
              <a:xfrm flipH="1">
                <a:off x="12051" y="6048"/>
                <a:ext cx="192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7" name="Line 96"/>
              <p:cNvSpPr>
                <a:spLocks noChangeShapeType="1"/>
              </p:cNvSpPr>
              <p:nvPr/>
            </p:nvSpPr>
            <p:spPr bwMode="auto">
              <a:xfrm flipH="1">
                <a:off x="12251" y="604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8" name="Line 97"/>
              <p:cNvSpPr>
                <a:spLocks noChangeShapeType="1"/>
              </p:cNvSpPr>
              <p:nvPr/>
            </p:nvSpPr>
            <p:spPr bwMode="auto">
              <a:xfrm flipH="1">
                <a:off x="12453" y="6051"/>
                <a:ext cx="193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19" name="Line 98"/>
              <p:cNvSpPr>
                <a:spLocks noChangeShapeType="1"/>
              </p:cNvSpPr>
              <p:nvPr/>
            </p:nvSpPr>
            <p:spPr bwMode="auto">
              <a:xfrm flipH="1">
                <a:off x="12653" y="6048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20" name="Line 99"/>
              <p:cNvSpPr>
                <a:spLocks noChangeShapeType="1"/>
              </p:cNvSpPr>
              <p:nvPr/>
            </p:nvSpPr>
            <p:spPr bwMode="auto">
              <a:xfrm flipH="1">
                <a:off x="12851" y="604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21" name="Line 100"/>
              <p:cNvSpPr>
                <a:spLocks noChangeShapeType="1"/>
              </p:cNvSpPr>
              <p:nvPr/>
            </p:nvSpPr>
            <p:spPr bwMode="auto">
              <a:xfrm flipH="1">
                <a:off x="13053" y="6046"/>
                <a:ext cx="193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22" name="Line 101"/>
              <p:cNvSpPr>
                <a:spLocks noChangeShapeType="1"/>
              </p:cNvSpPr>
              <p:nvPr/>
            </p:nvSpPr>
            <p:spPr bwMode="auto">
              <a:xfrm flipH="1">
                <a:off x="13253" y="604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23" name="Line 102"/>
              <p:cNvSpPr>
                <a:spLocks noChangeShapeType="1"/>
              </p:cNvSpPr>
              <p:nvPr/>
            </p:nvSpPr>
            <p:spPr bwMode="auto">
              <a:xfrm flipH="1">
                <a:off x="13456" y="6046"/>
                <a:ext cx="192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24" name="Line 103"/>
              <p:cNvSpPr>
                <a:spLocks noChangeShapeType="1"/>
              </p:cNvSpPr>
              <p:nvPr/>
            </p:nvSpPr>
            <p:spPr bwMode="auto">
              <a:xfrm flipH="1">
                <a:off x="13656" y="604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25" name="Line 104"/>
              <p:cNvSpPr>
                <a:spLocks noChangeShapeType="1"/>
              </p:cNvSpPr>
              <p:nvPr/>
            </p:nvSpPr>
            <p:spPr bwMode="auto">
              <a:xfrm flipH="1">
                <a:off x="13856" y="604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26" name="Line 105"/>
              <p:cNvSpPr>
                <a:spLocks noChangeShapeType="1"/>
              </p:cNvSpPr>
              <p:nvPr/>
            </p:nvSpPr>
            <p:spPr bwMode="auto">
              <a:xfrm flipH="1">
                <a:off x="14056" y="6046"/>
                <a:ext cx="192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27" name="Line 106"/>
              <p:cNvSpPr>
                <a:spLocks noChangeShapeType="1"/>
              </p:cNvSpPr>
              <p:nvPr/>
            </p:nvSpPr>
            <p:spPr bwMode="auto">
              <a:xfrm flipH="1">
                <a:off x="14256" y="604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28" name="Line 107"/>
              <p:cNvSpPr>
                <a:spLocks noChangeShapeType="1"/>
              </p:cNvSpPr>
              <p:nvPr/>
            </p:nvSpPr>
            <p:spPr bwMode="auto">
              <a:xfrm flipH="1">
                <a:off x="14458" y="6046"/>
                <a:ext cx="193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29" name="Line 108"/>
              <p:cNvSpPr>
                <a:spLocks noChangeShapeType="1"/>
              </p:cNvSpPr>
              <p:nvPr/>
            </p:nvSpPr>
            <p:spPr bwMode="auto">
              <a:xfrm flipH="1">
                <a:off x="14658" y="604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30" name="Line 109"/>
              <p:cNvSpPr>
                <a:spLocks noChangeShapeType="1"/>
              </p:cNvSpPr>
              <p:nvPr/>
            </p:nvSpPr>
            <p:spPr bwMode="auto">
              <a:xfrm flipH="1">
                <a:off x="14858" y="604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31" name="Line 110"/>
              <p:cNvSpPr>
                <a:spLocks noChangeShapeType="1"/>
              </p:cNvSpPr>
              <p:nvPr/>
            </p:nvSpPr>
            <p:spPr bwMode="auto">
              <a:xfrm flipH="1">
                <a:off x="15058" y="604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32" name="Line 111"/>
              <p:cNvSpPr>
                <a:spLocks noChangeShapeType="1"/>
              </p:cNvSpPr>
              <p:nvPr/>
            </p:nvSpPr>
            <p:spPr bwMode="auto">
              <a:xfrm flipH="1">
                <a:off x="15258" y="6046"/>
                <a:ext cx="195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33" name="Line 112"/>
              <p:cNvSpPr>
                <a:spLocks noChangeShapeType="1"/>
              </p:cNvSpPr>
              <p:nvPr/>
            </p:nvSpPr>
            <p:spPr bwMode="auto">
              <a:xfrm flipH="1">
                <a:off x="15461" y="6046"/>
                <a:ext cx="192" cy="33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34" name="Line 113"/>
              <p:cNvSpPr>
                <a:spLocks noChangeShapeType="1"/>
              </p:cNvSpPr>
              <p:nvPr/>
            </p:nvSpPr>
            <p:spPr bwMode="auto">
              <a:xfrm>
                <a:off x="11593" y="6048"/>
                <a:ext cx="409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35" name="Rectangle 114"/>
              <p:cNvSpPr>
                <a:spLocks noChangeArrowheads="1"/>
              </p:cNvSpPr>
              <p:nvPr/>
            </p:nvSpPr>
            <p:spPr bwMode="auto">
              <a:xfrm>
                <a:off x="12868" y="4948"/>
                <a:ext cx="865" cy="18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36" name="Rectangle 115"/>
              <p:cNvSpPr>
                <a:spLocks noChangeArrowheads="1"/>
              </p:cNvSpPr>
              <p:nvPr/>
            </p:nvSpPr>
            <p:spPr bwMode="auto">
              <a:xfrm>
                <a:off x="12358" y="5268"/>
                <a:ext cx="868" cy="180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37" name="Rectangle 116"/>
              <p:cNvSpPr>
                <a:spLocks noChangeArrowheads="1"/>
              </p:cNvSpPr>
              <p:nvPr/>
            </p:nvSpPr>
            <p:spPr bwMode="auto">
              <a:xfrm>
                <a:off x="13658" y="5331"/>
                <a:ext cx="868" cy="177"/>
              </a:xfrm>
              <a:prstGeom prst="rect">
                <a:avLst/>
              </a:prstGeom>
              <a:solidFill>
                <a:srgbClr val="FFFFFF"/>
              </a:solidFill>
              <a:ln w="28575">
                <a:solidFill>
                  <a:srgbClr val="FF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38" name="Line 117"/>
              <p:cNvSpPr>
                <a:spLocks noChangeShapeType="1"/>
              </p:cNvSpPr>
              <p:nvPr/>
            </p:nvSpPr>
            <p:spPr bwMode="auto">
              <a:xfrm flipV="1">
                <a:off x="13361" y="3981"/>
                <a:ext cx="925" cy="982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39" name="Line 118"/>
              <p:cNvSpPr>
                <a:spLocks noChangeShapeType="1"/>
              </p:cNvSpPr>
              <p:nvPr/>
            </p:nvSpPr>
            <p:spPr bwMode="auto">
              <a:xfrm flipH="1">
                <a:off x="14146" y="3993"/>
                <a:ext cx="1327" cy="1320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40" name="Line 119"/>
              <p:cNvSpPr>
                <a:spLocks noChangeShapeType="1"/>
              </p:cNvSpPr>
              <p:nvPr/>
            </p:nvSpPr>
            <p:spPr bwMode="auto">
              <a:xfrm flipH="1">
                <a:off x="12393" y="3996"/>
                <a:ext cx="1268" cy="1260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41" name="Line 120"/>
              <p:cNvSpPr>
                <a:spLocks noChangeShapeType="1"/>
              </p:cNvSpPr>
              <p:nvPr/>
            </p:nvSpPr>
            <p:spPr bwMode="auto">
              <a:xfrm>
                <a:off x="12443" y="5453"/>
                <a:ext cx="393" cy="3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42" name="Line 121"/>
              <p:cNvSpPr>
                <a:spLocks noChangeShapeType="1"/>
              </p:cNvSpPr>
              <p:nvPr/>
            </p:nvSpPr>
            <p:spPr bwMode="auto">
              <a:xfrm>
                <a:off x="12411" y="5263"/>
                <a:ext cx="22" cy="1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43" name="Line 122"/>
              <p:cNvSpPr>
                <a:spLocks noChangeShapeType="1"/>
              </p:cNvSpPr>
              <p:nvPr/>
            </p:nvSpPr>
            <p:spPr bwMode="auto">
              <a:xfrm>
                <a:off x="12958" y="4943"/>
                <a:ext cx="23" cy="1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44" name="Line 123"/>
              <p:cNvSpPr>
                <a:spLocks noChangeShapeType="1"/>
              </p:cNvSpPr>
              <p:nvPr/>
            </p:nvSpPr>
            <p:spPr bwMode="auto">
              <a:xfrm flipH="1">
                <a:off x="12436" y="5268"/>
                <a:ext cx="60" cy="1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45" name="Line 124"/>
              <p:cNvSpPr>
                <a:spLocks noChangeShapeType="1"/>
              </p:cNvSpPr>
              <p:nvPr/>
            </p:nvSpPr>
            <p:spPr bwMode="auto">
              <a:xfrm>
                <a:off x="10368" y="3188"/>
                <a:ext cx="2025" cy="206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46" name="Line 125"/>
              <p:cNvSpPr>
                <a:spLocks noChangeShapeType="1"/>
              </p:cNvSpPr>
              <p:nvPr/>
            </p:nvSpPr>
            <p:spPr bwMode="auto">
              <a:xfrm flipV="1">
                <a:off x="12488" y="3973"/>
                <a:ext cx="1243" cy="1308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47" name="Line 126"/>
              <p:cNvSpPr>
                <a:spLocks noChangeShapeType="1"/>
              </p:cNvSpPr>
              <p:nvPr/>
            </p:nvSpPr>
            <p:spPr bwMode="auto">
              <a:xfrm flipH="1" flipV="1">
                <a:off x="11213" y="3176"/>
                <a:ext cx="1743" cy="177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48" name="Line 127"/>
              <p:cNvSpPr>
                <a:spLocks noChangeShapeType="1"/>
              </p:cNvSpPr>
              <p:nvPr/>
            </p:nvSpPr>
            <p:spPr bwMode="auto">
              <a:xfrm>
                <a:off x="12998" y="5148"/>
                <a:ext cx="110" cy="11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49" name="Line 128"/>
              <p:cNvSpPr>
                <a:spLocks noChangeShapeType="1"/>
              </p:cNvSpPr>
              <p:nvPr/>
            </p:nvSpPr>
            <p:spPr bwMode="auto">
              <a:xfrm flipH="1">
                <a:off x="12981" y="4948"/>
                <a:ext cx="62" cy="1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50" name="Line 129"/>
              <p:cNvSpPr>
                <a:spLocks noChangeShapeType="1"/>
              </p:cNvSpPr>
              <p:nvPr/>
            </p:nvSpPr>
            <p:spPr bwMode="auto">
              <a:xfrm flipV="1">
                <a:off x="13031" y="3978"/>
                <a:ext cx="927" cy="985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51" name="Line 130"/>
              <p:cNvSpPr>
                <a:spLocks noChangeShapeType="1"/>
              </p:cNvSpPr>
              <p:nvPr/>
            </p:nvSpPr>
            <p:spPr bwMode="auto">
              <a:xfrm flipH="1">
                <a:off x="13313" y="4943"/>
                <a:ext cx="63" cy="1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52" name="Line 131"/>
              <p:cNvSpPr>
                <a:spLocks noChangeShapeType="1"/>
              </p:cNvSpPr>
              <p:nvPr/>
            </p:nvSpPr>
            <p:spPr bwMode="auto">
              <a:xfrm>
                <a:off x="13121" y="5268"/>
                <a:ext cx="22" cy="1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53" name="Line 132"/>
              <p:cNvSpPr>
                <a:spLocks noChangeShapeType="1"/>
              </p:cNvSpPr>
              <p:nvPr/>
            </p:nvSpPr>
            <p:spPr bwMode="auto">
              <a:xfrm flipH="1">
                <a:off x="13148" y="5261"/>
                <a:ext cx="60" cy="1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54" name="Line 133"/>
              <p:cNvSpPr>
                <a:spLocks noChangeShapeType="1"/>
              </p:cNvSpPr>
              <p:nvPr/>
            </p:nvSpPr>
            <p:spPr bwMode="auto">
              <a:xfrm flipV="1">
                <a:off x="13203" y="5111"/>
                <a:ext cx="120" cy="16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55" name="Line 134"/>
              <p:cNvSpPr>
                <a:spLocks noChangeShapeType="1"/>
              </p:cNvSpPr>
              <p:nvPr/>
            </p:nvSpPr>
            <p:spPr bwMode="auto">
              <a:xfrm>
                <a:off x="14161" y="5326"/>
                <a:ext cx="22" cy="1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56" name="Line 135"/>
              <p:cNvSpPr>
                <a:spLocks noChangeShapeType="1"/>
              </p:cNvSpPr>
              <p:nvPr/>
            </p:nvSpPr>
            <p:spPr bwMode="auto">
              <a:xfrm flipH="1">
                <a:off x="14188" y="5321"/>
                <a:ext cx="60" cy="1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57" name="Line 136"/>
              <p:cNvSpPr>
                <a:spLocks noChangeShapeType="1"/>
              </p:cNvSpPr>
              <p:nvPr/>
            </p:nvSpPr>
            <p:spPr bwMode="auto">
              <a:xfrm flipV="1">
                <a:off x="14246" y="3973"/>
                <a:ext cx="1292" cy="1355"/>
              </a:xfrm>
              <a:prstGeom prst="line">
                <a:avLst/>
              </a:prstGeom>
              <a:noFill/>
              <a:ln w="12700">
                <a:solidFill>
                  <a:srgbClr val="CC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58" name="Line 137"/>
              <p:cNvSpPr>
                <a:spLocks noChangeShapeType="1"/>
              </p:cNvSpPr>
              <p:nvPr/>
            </p:nvSpPr>
            <p:spPr bwMode="auto">
              <a:xfrm>
                <a:off x="14198" y="5516"/>
                <a:ext cx="393" cy="38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59" name="Line 138"/>
              <p:cNvSpPr>
                <a:spLocks noChangeShapeType="1"/>
              </p:cNvSpPr>
              <p:nvPr/>
            </p:nvSpPr>
            <p:spPr bwMode="auto">
              <a:xfrm>
                <a:off x="13148" y="5458"/>
                <a:ext cx="393" cy="38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60" name="Line 139"/>
              <p:cNvSpPr>
                <a:spLocks noChangeShapeType="1"/>
              </p:cNvSpPr>
              <p:nvPr/>
            </p:nvSpPr>
            <p:spPr bwMode="auto">
              <a:xfrm flipH="1" flipV="1">
                <a:off x="12036" y="3168"/>
                <a:ext cx="2120" cy="216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61" name="Line 140"/>
              <p:cNvSpPr>
                <a:spLocks noChangeShapeType="1"/>
              </p:cNvSpPr>
              <p:nvPr/>
            </p:nvSpPr>
            <p:spPr bwMode="auto">
              <a:xfrm>
                <a:off x="10633" y="3458"/>
                <a:ext cx="155" cy="16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62" name="Line 141"/>
              <p:cNvSpPr>
                <a:spLocks noChangeShapeType="1"/>
              </p:cNvSpPr>
              <p:nvPr/>
            </p:nvSpPr>
            <p:spPr bwMode="auto">
              <a:xfrm>
                <a:off x="11496" y="3458"/>
                <a:ext cx="155" cy="16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63" name="Line 142"/>
              <p:cNvSpPr>
                <a:spLocks noChangeShapeType="1"/>
              </p:cNvSpPr>
              <p:nvPr/>
            </p:nvSpPr>
            <p:spPr bwMode="auto">
              <a:xfrm>
                <a:off x="12318" y="3458"/>
                <a:ext cx="155" cy="16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ru"/>
              </a:p>
            </p:txBody>
          </p:sp>
          <p:sp>
            <p:nvSpPr>
              <p:cNvPr id="64" name="Arc 143"/>
              <p:cNvSpPr>
                <a:spLocks/>
              </p:cNvSpPr>
              <p:nvPr/>
            </p:nvSpPr>
            <p:spPr bwMode="auto">
              <a:xfrm rot="20483851" flipH="1">
                <a:off x="10924" y="4079"/>
                <a:ext cx="432" cy="417"/>
              </a:xfrm>
              <a:custGeom>
                <a:avLst/>
                <a:gdLst>
                  <a:gd name="T0" fmla="*/ 113 w 21600"/>
                  <a:gd name="T1" fmla="*/ 0 h 20851"/>
                  <a:gd name="T2" fmla="*/ 432 w 21600"/>
                  <a:gd name="T3" fmla="*/ 417 h 20851"/>
                  <a:gd name="T4" fmla="*/ 0 w 21600"/>
                  <a:gd name="T5" fmla="*/ 417 h 20851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0851"/>
                  <a:gd name="T11" fmla="*/ 21600 w 21600"/>
                  <a:gd name="T12" fmla="*/ 20851 h 2085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0851" fill="none" extrusionOk="0">
                    <a:moveTo>
                      <a:pt x="5638" y="-1"/>
                    </a:moveTo>
                    <a:cubicBezTo>
                      <a:pt x="15057" y="2546"/>
                      <a:pt x="21600" y="11093"/>
                      <a:pt x="21600" y="20851"/>
                    </a:cubicBezTo>
                  </a:path>
                  <a:path w="21600" h="20851" stroke="0" extrusionOk="0">
                    <a:moveTo>
                      <a:pt x="5638" y="-1"/>
                    </a:moveTo>
                    <a:cubicBezTo>
                      <a:pt x="15057" y="2546"/>
                      <a:pt x="21600" y="11093"/>
                      <a:pt x="21600" y="20851"/>
                    </a:cubicBezTo>
                    <a:lnTo>
                      <a:pt x="0" y="20851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ysDot"/>
                <a:round/>
                <a:headEnd type="arrow" w="med" len="med"/>
                <a:tailEnd type="arrow" w="med" len="med"/>
              </a:ln>
            </p:spPr>
            <p:txBody>
              <a:bodyPr/>
              <a:lstStyle/>
              <a:p>
                <a:endParaRPr lang="ru"/>
              </a:p>
            </p:txBody>
          </p:sp>
          <p:sp>
            <p:nvSpPr>
              <p:cNvPr id="65" name="Line 144"/>
              <p:cNvSpPr>
                <a:spLocks noChangeShapeType="1"/>
              </p:cNvSpPr>
              <p:nvPr/>
            </p:nvSpPr>
            <p:spPr bwMode="auto">
              <a:xfrm flipH="1">
                <a:off x="10912" y="4560"/>
                <a:ext cx="698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ru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04664"/>
            <a:ext cx="8618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/>
            <a:r>
              <a:rPr lang="ru-RU" sz="3200" b="0" i="0" u="none" baseline="0" dirty="0" smtClean="0"/>
              <a:t>		   Наиболее распространенные</a:t>
            </a:r>
          </a:p>
          <a:p>
            <a:pPr algn="r" rtl="0"/>
            <a:r>
              <a:rPr lang="ru-RU" sz="3200" b="0" i="0" u="none" baseline="0" dirty="0" smtClean="0"/>
              <a:t> эффектные  частицы</a:t>
            </a:r>
            <a:endParaRPr lang="r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772816"/>
            <a:ext cx="2607484" cy="19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772816"/>
            <a:ext cx="2592288" cy="196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971600" y="3789040"/>
            <a:ext cx="36133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b="0" i="0" u="none" baseline="0" dirty="0"/>
              <a:t>    </a:t>
            </a:r>
            <a:r>
              <a:rPr lang="ru-RU" dirty="0" smtClean="0"/>
              <a:t>А</a:t>
            </a:r>
            <a:r>
              <a:rPr lang="ru-RU" b="0" i="0" u="none" baseline="0" dirty="0" smtClean="0"/>
              <a:t>люминий </a:t>
            </a:r>
            <a:r>
              <a:rPr lang="ru-RU" b="0" i="0" u="none" baseline="0" dirty="0"/>
              <a:t>- серебряный </a:t>
            </a:r>
            <a:r>
              <a:rPr lang="ru-RU" b="0" i="0" u="none" baseline="0" dirty="0" smtClean="0"/>
              <a:t>доллар</a:t>
            </a:r>
            <a:endParaRPr lang="ru" dirty="0"/>
          </a:p>
        </p:txBody>
      </p:sp>
      <p:sp>
        <p:nvSpPr>
          <p:cNvPr id="8" name="Rectangle 7"/>
          <p:cNvSpPr/>
          <p:nvPr/>
        </p:nvSpPr>
        <p:spPr>
          <a:xfrm>
            <a:off x="4860032" y="3789040"/>
            <a:ext cx="3356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b="0" i="0" u="none" baseline="0" dirty="0" smtClean="0"/>
              <a:t>Алюминий</a:t>
            </a:r>
            <a:r>
              <a:rPr lang="ru-RU" b="0" i="0" u="none" dirty="0" smtClean="0"/>
              <a:t> </a:t>
            </a:r>
            <a:r>
              <a:rPr lang="ru-RU" b="0" i="0" u="none" baseline="0" dirty="0" smtClean="0"/>
              <a:t>- </a:t>
            </a:r>
            <a:r>
              <a:rPr lang="ru-RU" b="0" i="0" u="none" baseline="0" dirty="0"/>
              <a:t>кукурузные </a:t>
            </a:r>
            <a:r>
              <a:rPr lang="ru-RU" b="0" i="0" u="none" baseline="0" dirty="0" smtClean="0"/>
              <a:t>хлопья</a:t>
            </a:r>
            <a:endParaRPr lang="ru" dirty="0"/>
          </a:p>
        </p:txBody>
      </p:sp>
      <p:sp>
        <p:nvSpPr>
          <p:cNvPr id="9" name="Rectangle 8"/>
          <p:cNvSpPr/>
          <p:nvPr/>
        </p:nvSpPr>
        <p:spPr>
          <a:xfrm>
            <a:off x="1115616" y="4221087"/>
            <a:ext cx="756084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1" i="0" u="none" baseline="0" dirty="0"/>
              <a:t>Алюминиевые пигменты.</a:t>
            </a:r>
          </a:p>
          <a:p>
            <a:pPr algn="l" rtl="0"/>
            <a:r>
              <a:rPr lang="ru-RU" sz="1600" b="0" i="0" u="none" baseline="0" dirty="0"/>
              <a:t>Раньше всего в автомобильной промышленности начали </a:t>
            </a:r>
            <a:r>
              <a:rPr lang="ru-RU" sz="1600" b="0" i="0" u="none" baseline="0" dirty="0" smtClean="0"/>
              <a:t>применяться алюминиевые </a:t>
            </a:r>
            <a:r>
              <a:rPr lang="ru-RU" sz="1600" b="0" i="0" u="none" baseline="0" dirty="0"/>
              <a:t>пигменты. Они состоят из маленьких, хлопьевидных частиц, которые дают краске металлический </a:t>
            </a:r>
            <a:r>
              <a:rPr lang="ru-RU" sz="1600" b="0" i="0" u="none" baseline="0" dirty="0" smtClean="0"/>
              <a:t>оттенок. </a:t>
            </a:r>
            <a:r>
              <a:rPr lang="ru-RU" sz="1600" b="0" i="0" u="none" baseline="0" dirty="0"/>
              <a:t>Тип отражения зависит от размера частиц и шероховатости поверхности. Серебряный доллар имеет гладкую поверхность </a:t>
            </a:r>
            <a:r>
              <a:rPr lang="ru-RU" sz="1600" b="0" i="0" u="none" baseline="0" dirty="0" smtClean="0"/>
              <a:t>и отражает </a:t>
            </a:r>
            <a:r>
              <a:rPr lang="ru-RU" sz="1600" b="0" i="0" u="none" baseline="0" dirty="0"/>
              <a:t>свет направленным образом - цвет выглядит более </a:t>
            </a:r>
            <a:r>
              <a:rPr lang="ru-RU" sz="1600" b="0" i="0" u="none" baseline="0" dirty="0" smtClean="0"/>
              <a:t>блестящим. </a:t>
            </a:r>
            <a:r>
              <a:rPr lang="ru-RU" sz="1600" dirty="0" smtClean="0"/>
              <a:t>Не ровная, шероховатая </a:t>
            </a:r>
            <a:r>
              <a:rPr lang="ru-RU" sz="1600" b="0" i="0" u="none" baseline="0" dirty="0" smtClean="0"/>
              <a:t> </a:t>
            </a:r>
            <a:r>
              <a:rPr lang="ru-RU" sz="1600" b="0" i="0" u="none" baseline="0" dirty="0"/>
              <a:t>поверхность пигмента кукурузные хлопья рассеивает свет - в итоге, </a:t>
            </a:r>
            <a:r>
              <a:rPr lang="ru-RU" sz="1600" b="0" i="0" u="none" baseline="0" dirty="0" smtClean="0"/>
              <a:t>цвет выглядит </a:t>
            </a:r>
            <a:r>
              <a:rPr lang="ru-RU" sz="1600" b="0" i="0" u="none" baseline="0" dirty="0"/>
              <a:t>бледнее.</a:t>
            </a:r>
            <a:endParaRPr lang="ru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052736"/>
            <a:ext cx="280831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052736"/>
            <a:ext cx="266429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115616" y="3621792"/>
            <a:ext cx="7416824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1" i="0" u="none" baseline="0" dirty="0"/>
              <a:t>Перламутровые пигменты.</a:t>
            </a:r>
          </a:p>
          <a:p>
            <a:pPr algn="l" rtl="0"/>
            <a:r>
              <a:rPr lang="ru-RU" sz="1600" b="0" i="0" u="none" baseline="0" dirty="0"/>
              <a:t>Перламутровые пигменты используются с 80-х годов. </a:t>
            </a:r>
            <a:r>
              <a:rPr lang="ru-RU" sz="1600" dirty="0" smtClean="0"/>
              <a:t>Это</a:t>
            </a:r>
            <a:r>
              <a:rPr lang="ru-RU" sz="1600" b="0" i="0" u="none" baseline="0" dirty="0" smtClean="0"/>
              <a:t> </a:t>
            </a:r>
            <a:r>
              <a:rPr lang="ru-RU" sz="1600" b="0" i="0" u="none" baseline="0" dirty="0" smtClean="0"/>
              <a:t>натуральные (мусковит)</a:t>
            </a:r>
            <a:endParaRPr lang="ru-RU" sz="1600" b="0" i="0" u="none" baseline="0" dirty="0"/>
          </a:p>
          <a:p>
            <a:pPr algn="l" rtl="0"/>
            <a:r>
              <a:rPr lang="ru-RU" sz="1600" dirty="0" smtClean="0"/>
              <a:t>минералы</a:t>
            </a:r>
            <a:r>
              <a:rPr lang="ru-RU" sz="1600" b="0" i="0" u="none" baseline="0" dirty="0" smtClean="0"/>
              <a:t>, </a:t>
            </a:r>
            <a:r>
              <a:rPr lang="ru-RU" sz="1600" b="0" i="0" u="none" baseline="0" dirty="0"/>
              <a:t>покрытые различными оксидами металлов. Разные оксиды </a:t>
            </a:r>
            <a:r>
              <a:rPr lang="ru-RU" sz="1600" b="0" i="0" u="none" baseline="0" dirty="0" smtClean="0"/>
              <a:t>металлов дают </a:t>
            </a:r>
            <a:r>
              <a:rPr lang="ru-RU" sz="1600" b="0" i="0" u="none" baseline="0" dirty="0"/>
              <a:t>разные цветовые эффекты.</a:t>
            </a:r>
          </a:p>
          <a:p>
            <a:pPr algn="l" rtl="0"/>
            <a:r>
              <a:rPr lang="ru-RU" sz="1600" b="0" i="0" u="none" baseline="0" dirty="0"/>
              <a:t>Тонкие хлопья с различными диаметрами и гладкой поверхностью производят </a:t>
            </a:r>
            <a:r>
              <a:rPr lang="ru-RU" sz="1600" dirty="0" smtClean="0"/>
              <a:t>ярко выраженный</a:t>
            </a:r>
            <a:r>
              <a:rPr lang="ru-RU" sz="1600" b="0" i="0" u="none" baseline="0" dirty="0" smtClean="0"/>
              <a:t> эффект. Спектр </a:t>
            </a:r>
            <a:r>
              <a:rPr lang="ru-RU" sz="1600" b="0" i="0" u="none" baseline="0" dirty="0"/>
              <a:t>перламутровых пигментов основан на интерференции, </a:t>
            </a:r>
            <a:r>
              <a:rPr lang="ru-RU" sz="1600" b="0" i="0" u="none" baseline="0" dirty="0" smtClean="0"/>
              <a:t>прозрачности,</a:t>
            </a:r>
            <a:r>
              <a:rPr lang="ru-RU" sz="1600" b="0" i="0" u="none" dirty="0" smtClean="0"/>
              <a:t> </a:t>
            </a:r>
            <a:r>
              <a:rPr lang="ru-RU" sz="1600" b="0" i="0" u="none" baseline="0" dirty="0" smtClean="0"/>
              <a:t>преломлении и поглощении </a:t>
            </a:r>
            <a:r>
              <a:rPr lang="ru-RU" sz="1600" b="0" i="0" u="none" baseline="0" dirty="0"/>
              <a:t>света. Сами хлопья в основном прозрачны, но они преломляют свет, в результате </a:t>
            </a:r>
            <a:r>
              <a:rPr lang="ru-RU" sz="1600" b="0" i="0" u="none" baseline="0" dirty="0" smtClean="0"/>
              <a:t>чего цвет </a:t>
            </a:r>
            <a:r>
              <a:rPr lang="ru-RU" sz="1600" b="0" i="0" u="none" baseline="0" dirty="0"/>
              <a:t>меняется. Светлота и темнота цвета зависят от угла </a:t>
            </a:r>
            <a:r>
              <a:rPr lang="ru-RU" sz="1600" b="0" i="0" u="none" baseline="0" dirty="0" smtClean="0"/>
              <a:t>осмотра. Для </a:t>
            </a:r>
            <a:r>
              <a:rPr lang="ru-RU" sz="1600" b="0" i="0" u="none" baseline="0" dirty="0"/>
              <a:t>получения идеального результата при окраске необходимо, чтобы </a:t>
            </a:r>
            <a:r>
              <a:rPr lang="ru-RU" sz="1600" b="0" i="0" u="none" baseline="0" dirty="0" smtClean="0"/>
              <a:t> частицы были расположены параллельно поверхности.</a:t>
            </a:r>
            <a:endParaRPr lang="ru" sz="1600" dirty="0"/>
          </a:p>
        </p:txBody>
      </p:sp>
      <p:sp>
        <p:nvSpPr>
          <p:cNvPr id="7" name="Rectangle 6"/>
          <p:cNvSpPr/>
          <p:nvPr/>
        </p:nvSpPr>
        <p:spPr>
          <a:xfrm>
            <a:off x="1798095" y="3356992"/>
            <a:ext cx="24858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1600" b="0" i="0" u="none" baseline="0" dirty="0"/>
              <a:t>Перламутровые </a:t>
            </a:r>
            <a:r>
              <a:rPr lang="ru-RU" sz="1600" b="0" i="0" u="none" baseline="0" dirty="0" smtClean="0"/>
              <a:t>пигменты</a:t>
            </a:r>
            <a:endParaRPr lang="ru" dirty="0"/>
          </a:p>
        </p:txBody>
      </p:sp>
      <p:sp>
        <p:nvSpPr>
          <p:cNvPr id="8" name="Rectangle 7"/>
          <p:cNvSpPr/>
          <p:nvPr/>
        </p:nvSpPr>
        <p:spPr>
          <a:xfrm>
            <a:off x="5724128" y="3356992"/>
            <a:ext cx="8841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1600" b="0" i="0" u="none" baseline="0"/>
              <a:t>Ксералик</a:t>
            </a:r>
            <a:r>
              <a:rPr lang="ru-RU" sz="1600" b="0" i="0" u="none" baseline="0" dirty="0"/>
              <a:t> (</a:t>
            </a:r>
            <a:r>
              <a:rPr lang="ru-RU" sz="1600" b="0" i="0" u="none" baseline="0" dirty="0" err="1"/>
              <a:t>Xirallic</a:t>
            </a:r>
            <a:r>
              <a:rPr lang="ru-RU" sz="1600" b="0" i="0" u="none" baseline="0" dirty="0"/>
              <a:t>)</a:t>
            </a:r>
            <a:endParaRPr lang="ru" sz="1600" dirty="0"/>
          </a:p>
        </p:txBody>
      </p:sp>
      <p:pic>
        <p:nvPicPr>
          <p:cNvPr id="9" name="Picture 26" descr="1005-S_crop 50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052736"/>
            <a:ext cx="297374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7" descr="1021-S_crop_50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5" y="1052736"/>
            <a:ext cx="2968599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 descr="https://im2-tub-ru.yandex.net/i?id=7fe38c31f05b96a7664c0e6bb48154b3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2348880"/>
            <a:ext cx="1492006" cy="10081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980728"/>
            <a:ext cx="230425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83568" y="299695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b="0" i="0" u="none" baseline="0" dirty="0"/>
              <a:t>    </a:t>
            </a:r>
            <a:r>
              <a:rPr lang="ru-RU" sz="1600" b="0" i="0" u="none" baseline="0" dirty="0"/>
              <a:t>Пример окраски </a:t>
            </a:r>
            <a:r>
              <a:rPr lang="ru-RU" sz="1600" dirty="0" smtClean="0"/>
              <a:t>автомобиля цветом со специальным эффектом -</a:t>
            </a:r>
            <a:r>
              <a:rPr lang="ru-RU" sz="1600" b="0" i="0" u="none" baseline="0" dirty="0" smtClean="0"/>
              <a:t>  “</a:t>
            </a:r>
            <a:r>
              <a:rPr lang="ru-RU" sz="1600" b="0" i="0" u="none" baseline="0" dirty="0"/>
              <a:t>Майами-мята„</a:t>
            </a:r>
            <a:endParaRPr lang="ru" sz="1600" dirty="0"/>
          </a:p>
        </p:txBody>
      </p:sp>
      <p:sp>
        <p:nvSpPr>
          <p:cNvPr id="6" name="Rectangle 5"/>
          <p:cNvSpPr/>
          <p:nvPr/>
        </p:nvSpPr>
        <p:spPr>
          <a:xfrm>
            <a:off x="1187624" y="3429000"/>
            <a:ext cx="741682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1" i="0" u="none" baseline="0" dirty="0"/>
              <a:t>Специальные эффекты.</a:t>
            </a:r>
          </a:p>
          <a:p>
            <a:endParaRPr lang="ru" b="1" dirty="0" smtClean="0"/>
          </a:p>
          <a:p>
            <a:pPr algn="l" rtl="0"/>
            <a:r>
              <a:rPr lang="ru-RU" sz="1600" b="0" i="0" u="none" baseline="0" dirty="0"/>
              <a:t>Так называемые </a:t>
            </a:r>
            <a:r>
              <a:rPr lang="ru-RU" sz="1600" b="0" i="0" u="none" baseline="0" dirty="0" smtClean="0"/>
              <a:t>«</a:t>
            </a:r>
            <a:r>
              <a:rPr lang="ru-RU" sz="1600" b="0" i="0" u="none" baseline="0" dirty="0" err="1" smtClean="0"/>
              <a:t>флип-флоп</a:t>
            </a:r>
            <a:r>
              <a:rPr lang="ru-RU" sz="1600" b="0" i="0" u="none" baseline="0" dirty="0" smtClean="0"/>
              <a:t>» </a:t>
            </a:r>
            <a:r>
              <a:rPr lang="ru-RU" sz="1600" b="0" i="0" u="none" dirty="0" smtClean="0"/>
              <a:t> </a:t>
            </a:r>
            <a:r>
              <a:rPr lang="ru-RU" sz="1600" b="0" i="0" u="none" baseline="0" dirty="0" smtClean="0"/>
              <a:t>пигменты характеризуются плавным </a:t>
            </a:r>
            <a:r>
              <a:rPr lang="ru-RU" sz="1600" b="0" i="0" u="none" baseline="0" dirty="0"/>
              <a:t>изменением цвета </a:t>
            </a:r>
            <a:r>
              <a:rPr lang="ru-RU" sz="1600" b="0" i="0" u="none" baseline="0" dirty="0" smtClean="0"/>
              <a:t>. Они </a:t>
            </a:r>
            <a:r>
              <a:rPr lang="ru-RU" sz="1600" b="0" i="0" u="none" baseline="0" dirty="0"/>
              <a:t>состоят </a:t>
            </a:r>
            <a:r>
              <a:rPr lang="ru-RU" sz="1600" b="0" i="0" u="none" baseline="0" dirty="0" smtClean="0"/>
              <a:t>из частиц имеющих </a:t>
            </a:r>
            <a:r>
              <a:rPr lang="ru-RU" sz="1600" b="0" i="0" u="none" baseline="0" dirty="0"/>
              <a:t>несколько прозрачных слоев, </a:t>
            </a:r>
            <a:r>
              <a:rPr lang="ru-RU" sz="1600" b="0" i="0" u="none" baseline="0" dirty="0" smtClean="0"/>
              <a:t>которые отражаются</a:t>
            </a:r>
            <a:r>
              <a:rPr lang="ru-RU" sz="1600" b="0" i="0" u="none" dirty="0" smtClean="0"/>
              <a:t> и </a:t>
            </a:r>
            <a:r>
              <a:rPr lang="ru-RU" sz="1600" b="0" i="0" u="none" baseline="0" dirty="0" smtClean="0"/>
              <a:t>блестят  разными цветами</a:t>
            </a:r>
            <a:r>
              <a:rPr lang="ru-RU" sz="1600" b="0" i="0" u="none" dirty="0" smtClean="0"/>
              <a:t> спектра</a:t>
            </a:r>
            <a:r>
              <a:rPr lang="ru-RU" sz="1600" b="0" i="0" u="none" baseline="0" dirty="0" smtClean="0"/>
              <a:t> </a:t>
            </a:r>
            <a:r>
              <a:rPr lang="ru-RU" sz="1600" b="0" i="0" u="none" baseline="0" dirty="0"/>
              <a:t>в зависимости от угла </a:t>
            </a:r>
            <a:r>
              <a:rPr lang="ru-RU" sz="1600" b="0" i="0" u="none" baseline="0" dirty="0" smtClean="0"/>
              <a:t>обзора. </a:t>
            </a:r>
            <a:endParaRPr lang="ru-RU" sz="1600" b="0" i="0" u="none" baseline="0" dirty="0" smtClean="0"/>
          </a:p>
          <a:p>
            <a:pPr algn="l" rtl="0"/>
            <a:r>
              <a:rPr lang="ru-RU" sz="1600" b="0" i="0" u="none" baseline="0" dirty="0" smtClean="0"/>
              <a:t>Свет </a:t>
            </a:r>
            <a:r>
              <a:rPr lang="ru-RU" sz="1600" b="0" i="0" u="none" baseline="0" dirty="0"/>
              <a:t>отражается как в зеркале. Ядро этих хлопьев </a:t>
            </a:r>
            <a:r>
              <a:rPr lang="ru-RU" sz="1600" b="0" i="0" u="none" baseline="0" dirty="0" smtClean="0"/>
              <a:t>непрозрачно</a:t>
            </a:r>
            <a:r>
              <a:rPr lang="ru-RU" sz="1600" dirty="0" smtClean="0"/>
              <a:t>, оно</a:t>
            </a:r>
            <a:r>
              <a:rPr lang="ru-RU" sz="1600" b="0" i="0" u="none" baseline="0" dirty="0" smtClean="0"/>
              <a:t> </a:t>
            </a:r>
            <a:r>
              <a:rPr lang="ru-RU" sz="1600" b="0" i="0" u="none" baseline="0" dirty="0"/>
              <a:t>имеет несколько оптических </a:t>
            </a:r>
            <a:r>
              <a:rPr lang="ru-RU" sz="1600" b="0" i="0" u="none" baseline="0" dirty="0" smtClean="0"/>
              <a:t>слоев.</a:t>
            </a:r>
            <a:r>
              <a:rPr lang="ru-RU" sz="1600" b="0" i="0" u="none" dirty="0" smtClean="0"/>
              <a:t> </a:t>
            </a:r>
            <a:r>
              <a:rPr lang="ru-RU" sz="1600" b="0" i="0" u="none" baseline="0" dirty="0" smtClean="0"/>
              <a:t>Это </a:t>
            </a:r>
            <a:r>
              <a:rPr lang="ru-RU" sz="1600" b="0" i="0" u="none" baseline="0" dirty="0"/>
              <a:t>позволяет </a:t>
            </a:r>
            <a:r>
              <a:rPr lang="ru-RU" sz="1600" b="0" i="0" u="none" baseline="0" dirty="0" smtClean="0"/>
              <a:t>получить </a:t>
            </a:r>
            <a:r>
              <a:rPr lang="ru-RU" sz="1600" dirty="0" smtClean="0"/>
              <a:t> яркий</a:t>
            </a:r>
            <a:r>
              <a:rPr lang="ru-RU" sz="1600" b="0" i="0" u="none" baseline="0" dirty="0" smtClean="0"/>
              <a:t> </a:t>
            </a:r>
            <a:r>
              <a:rPr lang="ru-RU" sz="1600" b="0" i="0" u="none" baseline="0" dirty="0"/>
              <a:t>цветовой эффект.   Эти цвета имеют очень </a:t>
            </a:r>
            <a:r>
              <a:rPr lang="ru-RU" sz="1600" b="0" i="0" u="none" baseline="0" dirty="0" smtClean="0"/>
              <a:t>высокий блеск </a:t>
            </a:r>
            <a:r>
              <a:rPr lang="ru-RU" sz="1600" b="0" i="0" u="none" baseline="0" dirty="0"/>
              <a:t>и насыщенность.</a:t>
            </a:r>
            <a:endParaRPr lang="ru" sz="1600" dirty="0"/>
          </a:p>
        </p:txBody>
      </p:sp>
      <p:pic>
        <p:nvPicPr>
          <p:cNvPr id="7" name="Picture 1057" descr="Arctic Fire_50x2_cr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980728"/>
            <a:ext cx="259228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980728"/>
            <a:ext cx="300498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5969" y="908720"/>
            <a:ext cx="54103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3600" b="0" i="0" u="none" baseline="0" dirty="0"/>
              <a:t>Причины колебаний </a:t>
            </a:r>
            <a:r>
              <a:rPr lang="ru-RU" sz="3600" b="0" i="0" u="none" baseline="0" dirty="0" smtClean="0"/>
              <a:t>цвета</a:t>
            </a:r>
            <a:endParaRPr lang="ru" dirty="0"/>
          </a:p>
        </p:txBody>
      </p:sp>
      <p:sp>
        <p:nvSpPr>
          <p:cNvPr id="5" name="Rectangle 4"/>
          <p:cNvSpPr/>
          <p:nvPr/>
        </p:nvSpPr>
        <p:spPr>
          <a:xfrm>
            <a:off x="1187624" y="1844824"/>
            <a:ext cx="734481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И все равно, н</a:t>
            </a:r>
            <a:r>
              <a:rPr lang="ru-RU" sz="2000" b="0" i="0" u="none" baseline="0" dirty="0" smtClean="0"/>
              <a:t>есмотря </a:t>
            </a:r>
            <a:r>
              <a:rPr lang="ru-RU" sz="2000" b="0" i="0" u="none" baseline="0" dirty="0"/>
              <a:t>на новейшие, </a:t>
            </a:r>
            <a:r>
              <a:rPr lang="ru-RU" sz="2000" b="0" i="0" u="none" baseline="0" dirty="0" smtClean="0"/>
              <a:t>высокоэффективные технологии </a:t>
            </a:r>
            <a:r>
              <a:rPr lang="ru-RU" sz="2000" b="0" i="0" u="none" baseline="0" dirty="0"/>
              <a:t>и процессы, </a:t>
            </a:r>
            <a:r>
              <a:rPr lang="ru-RU" sz="2000" b="0" i="0" u="none" baseline="0" dirty="0" smtClean="0"/>
              <a:t>применяемые </a:t>
            </a:r>
            <a:r>
              <a:rPr lang="ru-RU" sz="2000" b="0" i="0" u="none" baseline="0" dirty="0" err="1" smtClean="0"/>
              <a:t>автопроизводителями</a:t>
            </a:r>
            <a:r>
              <a:rPr lang="ru-RU" sz="2000" b="0" i="0" u="none" baseline="0" dirty="0" smtClean="0"/>
              <a:t>, </a:t>
            </a:r>
            <a:endParaRPr lang="ru-RU" sz="2000" b="0" i="0" u="none" baseline="0" dirty="0" smtClean="0"/>
          </a:p>
          <a:p>
            <a:r>
              <a:rPr lang="ru-RU" sz="2000" dirty="0" smtClean="0"/>
              <a:t>возможны колебания цвета.</a:t>
            </a:r>
            <a:endParaRPr lang="ru-RU" sz="2000" b="0" i="0" u="none" baseline="0" dirty="0"/>
          </a:p>
          <a:p>
            <a:pPr algn="l" rtl="0"/>
            <a:r>
              <a:rPr lang="ru-RU" sz="2000" b="0" i="0" u="none" baseline="0" dirty="0" smtClean="0"/>
              <a:t>Существует </a:t>
            </a:r>
            <a:r>
              <a:rPr lang="ru-RU" sz="2000" b="0" i="0" u="none" baseline="0" dirty="0"/>
              <a:t>много </a:t>
            </a:r>
            <a:r>
              <a:rPr lang="ru-RU" sz="2000" b="0" i="0" u="none" baseline="0" dirty="0" smtClean="0"/>
              <a:t>причин</a:t>
            </a:r>
            <a:r>
              <a:rPr lang="ru-RU" sz="2000" b="0" i="0" u="none" dirty="0" smtClean="0"/>
              <a:t> цветовых</a:t>
            </a:r>
            <a:r>
              <a:rPr lang="ru-RU" sz="2000" b="0" i="0" u="none" baseline="0" dirty="0" smtClean="0"/>
              <a:t> </a:t>
            </a:r>
            <a:r>
              <a:rPr lang="ru-RU" sz="2000" b="0" i="0" u="none" baseline="0" dirty="0"/>
              <a:t>колебаний </a:t>
            </a:r>
            <a:r>
              <a:rPr lang="ru-RU" sz="2000" b="0" i="0" u="none" baseline="0" dirty="0" smtClean="0"/>
              <a:t>заводского </a:t>
            </a:r>
            <a:r>
              <a:rPr lang="ru-RU" sz="2000" b="0" i="0" u="none" baseline="0" dirty="0"/>
              <a:t>лакокрасочного </a:t>
            </a:r>
            <a:r>
              <a:rPr lang="ru-RU" sz="2000" b="0" i="0" u="none" baseline="0" dirty="0" smtClean="0"/>
              <a:t>покрытия современных </a:t>
            </a:r>
            <a:r>
              <a:rPr lang="ru-RU" sz="2000" b="0" i="0" u="none" baseline="0" dirty="0"/>
              <a:t>автомобилей</a:t>
            </a:r>
          </a:p>
          <a:p>
            <a:pPr algn="l" rtl="0"/>
            <a:r>
              <a:rPr lang="ru-RU" sz="2000" b="1" i="0" u="none" baseline="0" dirty="0" smtClean="0"/>
              <a:t>· Разные производственные </a:t>
            </a:r>
            <a:r>
              <a:rPr lang="ru-RU" sz="2000" b="1" i="0" u="none" baseline="0" dirty="0"/>
              <a:t>параметры</a:t>
            </a:r>
          </a:p>
          <a:p>
            <a:r>
              <a:rPr lang="ru-RU" sz="2000" b="0" i="0" u="none" baseline="0" dirty="0"/>
              <a:t>в пределах общемировой производственной </a:t>
            </a:r>
            <a:r>
              <a:rPr lang="ru-RU" sz="2000" b="0" i="0" u="none" baseline="0" dirty="0" smtClean="0"/>
              <a:t>сети одного </a:t>
            </a:r>
            <a:r>
              <a:rPr lang="ru-RU" sz="2000" b="0" i="0" u="none" baseline="0" dirty="0" err="1" smtClean="0"/>
              <a:t>автопроизводителя</a:t>
            </a:r>
            <a:r>
              <a:rPr lang="ru-RU" sz="2000" dirty="0" smtClean="0"/>
              <a:t>.</a:t>
            </a:r>
            <a:r>
              <a:rPr lang="ru-RU" sz="2000" b="0" i="0" u="none" baseline="0" dirty="0" smtClean="0"/>
              <a:t> </a:t>
            </a:r>
            <a:r>
              <a:rPr lang="ru-RU" sz="2000" dirty="0" smtClean="0"/>
              <a:t>В режиме промышленной сборки в России работают все предприятия с иностранным капиталом — </a:t>
            </a:r>
            <a:r>
              <a:rPr lang="en-US" sz="2000" dirty="0" smtClean="0">
                <a:hlinkClick r:id="rId2" tooltip="General Motors"/>
              </a:rPr>
              <a:t>General</a:t>
            </a:r>
            <a:r>
              <a:rPr lang="ru-RU" sz="2000" dirty="0" smtClean="0">
                <a:hlinkClick r:id="rId2" tooltip="General Motors"/>
              </a:rPr>
              <a:t> </a:t>
            </a:r>
            <a:r>
              <a:rPr lang="en-US" sz="2000" dirty="0" smtClean="0">
                <a:hlinkClick r:id="rId2" tooltip="General Motors"/>
              </a:rPr>
              <a:t>Motors</a:t>
            </a:r>
            <a:r>
              <a:rPr lang="en-US" sz="2000" dirty="0" smtClean="0"/>
              <a:t>, </a:t>
            </a:r>
            <a:r>
              <a:rPr lang="en-US" sz="2000" dirty="0" smtClean="0">
                <a:hlinkClick r:id="rId3" tooltip="Renault Nissan"/>
              </a:rPr>
              <a:t>Renault</a:t>
            </a:r>
            <a:r>
              <a:rPr lang="ru-RU" sz="2000" dirty="0" smtClean="0">
                <a:hlinkClick r:id="rId3" tooltip="Renault Nissan"/>
              </a:rPr>
              <a:t>,</a:t>
            </a:r>
            <a:r>
              <a:rPr lang="en-US" sz="2000" dirty="0" smtClean="0">
                <a:hlinkClick r:id="rId3" tooltip="Renault Nissan"/>
              </a:rPr>
              <a:t>Nissan</a:t>
            </a:r>
            <a:r>
              <a:rPr lang="en-US" sz="2000" dirty="0" smtClean="0"/>
              <a:t>, </a:t>
            </a:r>
            <a:r>
              <a:rPr lang="en-US" sz="2000" dirty="0" smtClean="0">
                <a:hlinkClick r:id="rId4" tooltip="Toyota"/>
              </a:rPr>
              <a:t>Toyota</a:t>
            </a:r>
            <a:r>
              <a:rPr lang="en-US" sz="2000" dirty="0" smtClean="0"/>
              <a:t>,</a:t>
            </a:r>
            <a:r>
              <a:rPr lang="ru-RU" sz="2000" dirty="0" smtClean="0"/>
              <a:t> </a:t>
            </a:r>
            <a:r>
              <a:rPr lang="en-US" sz="2000" dirty="0" smtClean="0">
                <a:hlinkClick r:id="rId5" tooltip="Ford"/>
              </a:rPr>
              <a:t>Ford</a:t>
            </a:r>
            <a:r>
              <a:rPr lang="en-US" sz="2000" dirty="0" smtClean="0"/>
              <a:t>, </a:t>
            </a:r>
            <a:r>
              <a:rPr lang="en-US" sz="2000" dirty="0" smtClean="0">
                <a:hlinkClick r:id="rId6" tooltip="Volkswagen"/>
              </a:rPr>
              <a:t>Volkswagen</a:t>
            </a:r>
            <a:r>
              <a:rPr lang="en-US" sz="2000" dirty="0" smtClean="0"/>
              <a:t>, </a:t>
            </a:r>
            <a:r>
              <a:rPr lang="en-US" sz="2000" dirty="0" smtClean="0">
                <a:hlinkClick r:id="rId7" tooltip="PSA Peugeot Citroen"/>
              </a:rPr>
              <a:t>PSA Peugeot Citroen</a:t>
            </a:r>
            <a:r>
              <a:rPr lang="en-US" sz="2000" dirty="0" smtClean="0"/>
              <a:t>, </a:t>
            </a:r>
            <a:r>
              <a:rPr lang="en-US" sz="2000" dirty="0" smtClean="0">
                <a:hlinkClick r:id="rId8" tooltip="Mitsubishi"/>
              </a:rPr>
              <a:t>Mitsubishi</a:t>
            </a:r>
            <a:r>
              <a:rPr lang="en-US" sz="2000" dirty="0" smtClean="0"/>
              <a:t> </a:t>
            </a:r>
            <a:r>
              <a:rPr lang="ru-RU" sz="2000" dirty="0" smtClean="0"/>
              <a:t>и другие.</a:t>
            </a:r>
            <a:endParaRPr lang="ru-RU" sz="2000" b="0" i="0" u="none" baseline="0" dirty="0"/>
          </a:p>
          <a:p>
            <a:pPr algn="l" rtl="0"/>
            <a:r>
              <a:rPr lang="ru-RU" sz="2000" b="1" i="0" u="none" baseline="0" dirty="0" smtClean="0"/>
              <a:t>· Разные методы </a:t>
            </a:r>
            <a:r>
              <a:rPr lang="ru-RU" sz="2000" b="1" i="0" u="none" baseline="0" dirty="0" smtClean="0"/>
              <a:t>нанесения на окрасочных линиях.</a:t>
            </a:r>
            <a:endParaRPr lang="ru-RU" sz="2000" b="1" i="0" u="none" baseline="0" dirty="0"/>
          </a:p>
          <a:p>
            <a:pPr algn="l" rtl="0"/>
            <a:r>
              <a:rPr lang="ru-RU" sz="2000" b="1" i="0" u="none" baseline="0" dirty="0"/>
              <a:t>· </a:t>
            </a:r>
            <a:r>
              <a:rPr lang="ru-RU" sz="2000" b="1" i="0" u="none" baseline="0" dirty="0" smtClean="0"/>
              <a:t>Изменение поставщиков </a:t>
            </a:r>
            <a:r>
              <a:rPr lang="ru-RU" sz="2000" b="1" i="0" u="none" baseline="0" dirty="0"/>
              <a:t>ЛКМ и </a:t>
            </a:r>
            <a:r>
              <a:rPr lang="ru-RU" sz="2000" b="1" i="0" u="none" baseline="0" dirty="0" smtClean="0"/>
              <a:t>химических процессов</a:t>
            </a:r>
            <a:r>
              <a:rPr lang="ru-RU" sz="2000" b="0" i="0" u="none" baseline="0" dirty="0"/>
              <a:t>.</a:t>
            </a:r>
            <a:endParaRPr lang="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2204864"/>
            <a:ext cx="66967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1" i="0" u="none" baseline="0" dirty="0"/>
              <a:t>Разные производственные площадки</a:t>
            </a:r>
          </a:p>
          <a:p>
            <a:pPr algn="l" rtl="0"/>
            <a:r>
              <a:rPr lang="ru-RU" sz="2000" b="0" i="0" u="none" baseline="0" dirty="0"/>
              <a:t>Различные модели одного </a:t>
            </a:r>
            <a:r>
              <a:rPr lang="ru-RU" sz="2000" b="0" i="0" u="none" baseline="0" dirty="0" smtClean="0"/>
              <a:t>автопроизводителя производятся </a:t>
            </a:r>
            <a:r>
              <a:rPr lang="ru-RU" sz="2000" b="0" i="0" u="none" baseline="0" dirty="0"/>
              <a:t>в разных местах. Несмотря </a:t>
            </a:r>
            <a:r>
              <a:rPr lang="ru-RU" sz="2000" b="0" i="0" u="none" baseline="0" dirty="0" smtClean="0"/>
              <a:t>на применение </a:t>
            </a:r>
            <a:r>
              <a:rPr lang="ru-RU" sz="2000" b="0" i="0" u="none" baseline="0" dirty="0"/>
              <a:t>обязательных цветовых </a:t>
            </a:r>
            <a:r>
              <a:rPr lang="ru-RU" sz="2000" b="0" i="0" u="none" baseline="0" dirty="0" smtClean="0"/>
              <a:t>параметров (эталон), </a:t>
            </a:r>
            <a:r>
              <a:rPr lang="ru-RU" sz="2000" b="0" i="0" u="none" baseline="0" dirty="0"/>
              <a:t>неизбежны колебания цвета в некотором объеме </a:t>
            </a:r>
            <a:r>
              <a:rPr lang="ru-RU" sz="2000" b="0" i="0" u="none" baseline="0" dirty="0" smtClean="0"/>
              <a:t>и силе </a:t>
            </a:r>
            <a:r>
              <a:rPr lang="ru-RU" sz="2000" b="0" i="0" u="none" baseline="0" dirty="0"/>
              <a:t>целого ряда причин.</a:t>
            </a:r>
          </a:p>
          <a:p>
            <a:endParaRPr lang="ru" sz="2000" dirty="0" smtClean="0"/>
          </a:p>
          <a:p>
            <a:pPr algn="l" rtl="0"/>
            <a:r>
              <a:rPr lang="ru-RU" sz="2000" b="0" i="0" u="none" baseline="0" dirty="0" smtClean="0"/>
              <a:t>Помимо </a:t>
            </a:r>
            <a:r>
              <a:rPr lang="ru-RU" sz="2000" b="0" i="0" u="none" baseline="0" dirty="0"/>
              <a:t>особенностей технологии и оборудования,</a:t>
            </a:r>
          </a:p>
          <a:p>
            <a:pPr algn="l" rtl="0"/>
            <a:r>
              <a:rPr lang="ru-RU" sz="2000" b="0" i="0" u="none" baseline="0" dirty="0"/>
              <a:t>применяемого на разных площадках, на цвет также</a:t>
            </a:r>
          </a:p>
          <a:p>
            <a:pPr algn="l" rtl="0"/>
            <a:r>
              <a:rPr lang="ru-RU" sz="2000" b="0" i="0" u="none" baseline="0" dirty="0"/>
              <a:t>влияет время сушки и параметры высыхания,</a:t>
            </a:r>
          </a:p>
          <a:p>
            <a:pPr algn="l" rtl="0"/>
            <a:r>
              <a:rPr lang="ru-RU" sz="2000" b="0" i="0" u="none" baseline="0" dirty="0"/>
              <a:t>соответствующие </a:t>
            </a:r>
            <a:r>
              <a:rPr lang="ru-RU" sz="2000" b="0" i="0" u="none" baseline="0" dirty="0" smtClean="0"/>
              <a:t>местным климатическим</a:t>
            </a:r>
            <a:r>
              <a:rPr lang="ru-RU" sz="2000" b="0" i="0" u="none" dirty="0" smtClean="0"/>
              <a:t> условиям</a:t>
            </a:r>
            <a:r>
              <a:rPr lang="ru-RU" sz="2000" b="0" i="0" u="none" baseline="0" dirty="0" smtClean="0"/>
              <a:t>.</a:t>
            </a:r>
            <a:endParaRPr lang="ru-RU" sz="2000" b="0" i="0" u="none" baseline="0" dirty="0"/>
          </a:p>
          <a:p>
            <a:endParaRPr lang="ru" sz="2000" dirty="0"/>
          </a:p>
        </p:txBody>
      </p:sp>
      <p:pic>
        <p:nvPicPr>
          <p:cNvPr id="2050" name="Picture 2" descr="C:\Users\Потапова Евгения\Pictures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620688"/>
            <a:ext cx="2809875" cy="16287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75656" y="1268760"/>
            <a:ext cx="69127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1" i="0" u="none" baseline="0" dirty="0"/>
              <a:t>Способ нанесения.</a:t>
            </a:r>
          </a:p>
          <a:p>
            <a:pPr algn="l" rtl="0"/>
            <a:r>
              <a:rPr lang="ru-RU" sz="2000" b="0" i="0" u="none" baseline="0" dirty="0" smtClean="0"/>
              <a:t>Применение разных способов </a:t>
            </a:r>
            <a:r>
              <a:rPr lang="ru-RU" sz="2000" b="0" i="0" u="none" baseline="0" dirty="0"/>
              <a:t>нанесения </a:t>
            </a:r>
            <a:r>
              <a:rPr lang="ru-RU" sz="2000" b="0" i="0" u="none" baseline="0" dirty="0" smtClean="0"/>
              <a:t>зачастую</a:t>
            </a:r>
            <a:r>
              <a:rPr lang="ru-RU" sz="2000" b="0" i="0" u="none" dirty="0" smtClean="0"/>
              <a:t> </a:t>
            </a:r>
            <a:r>
              <a:rPr lang="ru-RU" sz="2000" b="0" i="0" u="none" baseline="0" dirty="0" smtClean="0"/>
              <a:t>связано</a:t>
            </a:r>
            <a:r>
              <a:rPr lang="ru-RU" sz="2000" b="0" i="0" u="none" dirty="0" smtClean="0"/>
              <a:t> </a:t>
            </a:r>
            <a:r>
              <a:rPr lang="ru-RU" sz="2000" b="0" i="0" u="none" baseline="0" dirty="0" smtClean="0"/>
              <a:t>с</a:t>
            </a:r>
            <a:endParaRPr lang="ru-RU" sz="2000" b="0" i="0" u="none" baseline="0" dirty="0"/>
          </a:p>
          <a:p>
            <a:pPr algn="l" rtl="0"/>
            <a:r>
              <a:rPr lang="ru-RU" sz="2000" b="0" i="0" u="none" baseline="0" dirty="0"/>
              <a:t>местными условиями производства. </a:t>
            </a:r>
            <a:r>
              <a:rPr lang="ru-RU" sz="2000" dirty="0" smtClean="0"/>
              <a:t>Цвет может из</a:t>
            </a:r>
            <a:r>
              <a:rPr lang="ru-RU" sz="2000" b="0" i="0" u="none" baseline="0" dirty="0" smtClean="0"/>
              <a:t>меняться </a:t>
            </a:r>
            <a:r>
              <a:rPr lang="ru-RU" sz="2000" b="0" i="0" u="none" baseline="0" dirty="0"/>
              <a:t>в зависимости от способа нанесения покрытия - вручную, робот, электростатическое нанесение.</a:t>
            </a:r>
          </a:p>
          <a:p>
            <a:endParaRPr lang="ru" sz="2000" dirty="0" smtClean="0"/>
          </a:p>
          <a:p>
            <a:pPr algn="l" rtl="0"/>
            <a:r>
              <a:rPr lang="ru-RU" sz="2000" b="1" i="0" u="none" baseline="0" dirty="0"/>
              <a:t>Поставщики ЛКМ / химические параметры.</a:t>
            </a:r>
          </a:p>
          <a:p>
            <a:pPr algn="l" rtl="0"/>
            <a:r>
              <a:rPr lang="ru-RU" sz="2000" b="0" i="0" u="none" baseline="0" dirty="0"/>
              <a:t>У каждого производителя краски есть собственные формулы. </a:t>
            </a:r>
          </a:p>
          <a:p>
            <a:pPr algn="l" rtl="0"/>
            <a:r>
              <a:rPr lang="ru-RU" sz="2000" b="0" i="0" u="none" baseline="0" dirty="0"/>
              <a:t>При смене производителя ЛКМ вскоре может оказаться, </a:t>
            </a:r>
            <a:r>
              <a:rPr lang="ru-RU" sz="2000" b="0" i="0" u="none" baseline="0" dirty="0" smtClean="0"/>
              <a:t>что </a:t>
            </a:r>
            <a:r>
              <a:rPr lang="ru-RU" sz="2000" b="0" i="0" u="none" baseline="0" dirty="0"/>
              <a:t>появились явные </a:t>
            </a:r>
            <a:r>
              <a:rPr lang="ru-RU" sz="2000" dirty="0" smtClean="0"/>
              <a:t>различия</a:t>
            </a:r>
            <a:r>
              <a:rPr lang="ru-RU" sz="2000" b="0" i="0" u="none" baseline="0" dirty="0" smtClean="0"/>
              <a:t> </a:t>
            </a:r>
            <a:r>
              <a:rPr lang="ru-RU" sz="2000" b="0" i="0" u="none" baseline="0" dirty="0"/>
              <a:t>цвета, связанные с применением разных формул или химических компонентов</a:t>
            </a:r>
          </a:p>
          <a:p>
            <a:pPr algn="l" rtl="0"/>
            <a:r>
              <a:rPr lang="ru-RU" sz="2000" b="0" i="0" u="none" baseline="0" dirty="0" smtClean="0"/>
              <a:t>(</a:t>
            </a:r>
            <a:r>
              <a:rPr lang="ru-RU" sz="2000" dirty="0" smtClean="0"/>
              <a:t>сольвент</a:t>
            </a:r>
            <a:r>
              <a:rPr lang="ru-RU" sz="2000" b="0" i="0" u="none" baseline="0" dirty="0" smtClean="0"/>
              <a:t> </a:t>
            </a:r>
            <a:r>
              <a:rPr lang="ru-RU" sz="2000" b="0" i="0" u="none" baseline="0" dirty="0"/>
              <a:t>/ краска на водной основе / </a:t>
            </a:r>
            <a:r>
              <a:rPr lang="ru-RU" sz="2000" b="0" i="0" u="none" baseline="0" dirty="0" smtClean="0"/>
              <a:t>порошковое покрытие</a:t>
            </a:r>
            <a:r>
              <a:rPr lang="ru-RU" sz="2000" b="0" i="0" u="none" baseline="0" dirty="0"/>
              <a:t>). На оттенок цвета также влияют применяемые лаки.</a:t>
            </a:r>
          </a:p>
          <a:p>
            <a:endParaRPr lang="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76056" y="1988840"/>
            <a:ext cx="33761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400" b="0" i="0" u="none" baseline="0" dirty="0"/>
              <a:t>Нанесение </a:t>
            </a:r>
            <a:r>
              <a:rPr lang="ru-RU" sz="2400" b="0" i="0" u="none" baseline="0" dirty="0" smtClean="0"/>
              <a:t>вручную</a:t>
            </a:r>
            <a:endParaRPr lang="ru" sz="2400" dirty="0"/>
          </a:p>
        </p:txBody>
      </p:sp>
      <p:sp>
        <p:nvSpPr>
          <p:cNvPr id="6" name="Rectangle 5"/>
          <p:cNvSpPr/>
          <p:nvPr/>
        </p:nvSpPr>
        <p:spPr>
          <a:xfrm>
            <a:off x="899592" y="5229200"/>
            <a:ext cx="40293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400" b="0" i="0" u="none" baseline="0" dirty="0"/>
              <a:t>Механическое нанесение </a:t>
            </a:r>
            <a:r>
              <a:rPr lang="ru-RU" sz="2400" b="0" i="0" u="none" baseline="0" dirty="0" smtClean="0"/>
              <a:t/>
            </a:r>
            <a:br>
              <a:rPr lang="ru-RU" sz="2400" b="0" i="0" u="none" baseline="0" dirty="0" smtClean="0"/>
            </a:br>
            <a:r>
              <a:rPr lang="ru-RU" sz="2400" b="0" i="0" u="none" baseline="0" dirty="0" smtClean="0"/>
              <a:t>роботом</a:t>
            </a:r>
            <a:endParaRPr lang="ru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861048"/>
            <a:ext cx="4127176" cy="2374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484784"/>
            <a:ext cx="3775124" cy="2345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268760"/>
            <a:ext cx="381642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071810"/>
            <a:ext cx="3807098" cy="3064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491333" y="2060848"/>
            <a:ext cx="36526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1" i="0" u="none" baseline="0" dirty="0"/>
              <a:t>Электростатическое </a:t>
            </a:r>
            <a:endParaRPr lang="ru-RU" sz="2000" b="1" i="0" u="none" baseline="0" dirty="0" smtClean="0"/>
          </a:p>
          <a:p>
            <a:pPr algn="l" rtl="0"/>
            <a:r>
              <a:rPr lang="ru-RU" sz="2000" b="1" i="0" u="none" baseline="0" dirty="0" smtClean="0"/>
              <a:t>нанесение</a:t>
            </a:r>
            <a:endParaRPr lang="ru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1475656" y="5085184"/>
            <a:ext cx="27730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2000" b="1" i="0" u="none" baseline="0" dirty="0"/>
              <a:t>Пневматический </a:t>
            </a:r>
            <a:r>
              <a:rPr lang="ru-RU" sz="2000" b="1" i="0" u="none" baseline="0" dirty="0" smtClean="0"/>
              <a:t>робот</a:t>
            </a:r>
            <a:endParaRPr lang="ru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1340768"/>
            <a:ext cx="67687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0" i="0" u="none" baseline="0" dirty="0" smtClean="0"/>
              <a:t>Для эффектных цветов тип нанесения </a:t>
            </a:r>
            <a:r>
              <a:rPr lang="ru-RU" sz="2000" b="0" i="0" u="none" baseline="0" dirty="0"/>
              <a:t>имеет </a:t>
            </a:r>
            <a:r>
              <a:rPr lang="ru-RU" sz="2000" b="0" i="0" u="none" baseline="0" dirty="0" smtClean="0"/>
              <a:t>очень большое значение, поскольку эффектные </a:t>
            </a:r>
            <a:r>
              <a:rPr lang="ru-RU" sz="2000" b="0" i="0" u="none" baseline="0" dirty="0"/>
              <a:t>частицы </a:t>
            </a:r>
            <a:r>
              <a:rPr lang="ru-RU" sz="2000" b="0" i="0" u="none" baseline="0" dirty="0" smtClean="0"/>
              <a:t>при разном нанесении могут </a:t>
            </a:r>
            <a:r>
              <a:rPr lang="ru-RU" sz="2000" b="0" i="0" u="none" dirty="0" smtClean="0"/>
              <a:t> по разному</a:t>
            </a:r>
            <a:r>
              <a:rPr lang="ru-RU" sz="2000" b="0" i="0" u="none" baseline="0" dirty="0" smtClean="0"/>
              <a:t> ориентироваться в слое лакокрасочного</a:t>
            </a:r>
            <a:r>
              <a:rPr lang="ru-RU" sz="2000" b="0" i="0" u="none" dirty="0" smtClean="0"/>
              <a:t> покрытия</a:t>
            </a:r>
            <a:r>
              <a:rPr lang="ru-RU" sz="2000" b="0" i="0" u="none" baseline="0" dirty="0" smtClean="0"/>
              <a:t>.</a:t>
            </a:r>
            <a:endParaRPr lang="ru" sz="2000" dirty="0"/>
          </a:p>
        </p:txBody>
      </p:sp>
      <p:sp>
        <p:nvSpPr>
          <p:cNvPr id="5" name="Rectangle 4"/>
          <p:cNvSpPr/>
          <p:nvPr/>
        </p:nvSpPr>
        <p:spPr>
          <a:xfrm>
            <a:off x="4788024" y="3212976"/>
            <a:ext cx="3672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Параллельная ориентация эффектных </a:t>
            </a:r>
            <a:r>
              <a:rPr lang="ru-RU" dirty="0" smtClean="0"/>
              <a:t>частиц</a:t>
            </a:r>
            <a:endParaRPr lang="ru" dirty="0"/>
          </a:p>
        </p:txBody>
      </p:sp>
      <p:sp>
        <p:nvSpPr>
          <p:cNvPr id="6" name="Rectangle 5"/>
          <p:cNvSpPr/>
          <p:nvPr/>
        </p:nvSpPr>
        <p:spPr>
          <a:xfrm>
            <a:off x="4932040" y="5085184"/>
            <a:ext cx="3528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Хаотичная ориентация </a:t>
            </a:r>
            <a:r>
              <a:rPr lang="ru-RU" b="0" i="0" u="none" baseline="0" dirty="0" smtClean="0"/>
              <a:t/>
            </a:r>
            <a:br>
              <a:rPr lang="ru-RU" b="0" i="0" u="none" baseline="0" dirty="0" smtClean="0"/>
            </a:br>
            <a:r>
              <a:rPr lang="ru-RU" b="0" i="0" u="none" baseline="0" dirty="0" smtClean="0"/>
              <a:t>эффектных </a:t>
            </a:r>
            <a:r>
              <a:rPr lang="ru-RU" dirty="0" smtClean="0"/>
              <a:t>частиц</a:t>
            </a:r>
            <a:endParaRPr lang="ru" dirty="0"/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1259632" y="2780928"/>
            <a:ext cx="3312368" cy="1565920"/>
            <a:chOff x="2736" y="1104"/>
            <a:chExt cx="3488" cy="1440"/>
          </a:xfrm>
        </p:grpSpPr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2816" y="1152"/>
              <a:ext cx="3408" cy="1392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"/>
            </a:p>
          </p:txBody>
        </p:sp>
        <p:pic>
          <p:nvPicPr>
            <p:cNvPr id="9" name="Picture 5" descr="29"/>
            <p:cNvPicPr>
              <a:picLocks noChangeArrowheads="1"/>
            </p:cNvPicPr>
            <p:nvPr/>
          </p:nvPicPr>
          <p:blipFill>
            <a:blip r:embed="rId2" cstate="print"/>
            <a:srcRect l="8917" b="46275"/>
            <a:stretch>
              <a:fillRect/>
            </a:stretch>
          </p:blipFill>
          <p:spPr bwMode="auto">
            <a:xfrm>
              <a:off x="2736" y="1104"/>
              <a:ext cx="3432" cy="1392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</p:pic>
      </p:grpSp>
      <p:grpSp>
        <p:nvGrpSpPr>
          <p:cNvPr id="10" name="Group 6"/>
          <p:cNvGrpSpPr>
            <a:grpSpLocks/>
          </p:cNvGrpSpPr>
          <p:nvPr/>
        </p:nvGrpSpPr>
        <p:grpSpPr bwMode="auto">
          <a:xfrm>
            <a:off x="1357290" y="4572008"/>
            <a:ext cx="3312368" cy="1584176"/>
            <a:chOff x="192" y="2400"/>
            <a:chExt cx="3488" cy="1152"/>
          </a:xfrm>
        </p:grpSpPr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272" y="2448"/>
              <a:ext cx="3408" cy="1104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"/>
            </a:p>
          </p:txBody>
        </p:sp>
        <p:pic>
          <p:nvPicPr>
            <p:cNvPr id="12" name="Picture 8" descr="29"/>
            <p:cNvPicPr>
              <a:picLocks noChangeArrowheads="1"/>
            </p:cNvPicPr>
            <p:nvPr/>
          </p:nvPicPr>
          <p:blipFill>
            <a:blip r:embed="rId3" cstate="print"/>
            <a:srcRect l="8917" t="57430"/>
            <a:stretch>
              <a:fillRect/>
            </a:stretch>
          </p:blipFill>
          <p:spPr bwMode="auto">
            <a:xfrm>
              <a:off x="192" y="2400"/>
              <a:ext cx="3432" cy="1103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7624" y="1124744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400" b="1" i="0" u="none" baseline="0" dirty="0"/>
              <a:t>Метамерия - это изменение </a:t>
            </a:r>
            <a:endParaRPr lang="ru-RU" sz="2400" b="1" i="0" u="none" baseline="0" dirty="0" smtClean="0"/>
          </a:p>
          <a:p>
            <a:pPr algn="l" rtl="0"/>
            <a:r>
              <a:rPr lang="ru-RU" sz="2400" b="1" i="0" u="none" baseline="0" dirty="0" smtClean="0"/>
              <a:t>оттенка </a:t>
            </a:r>
            <a:r>
              <a:rPr lang="ru-RU" sz="2400" b="1" i="0" u="none" baseline="0" dirty="0"/>
              <a:t>цвета под разными </a:t>
            </a:r>
            <a:endParaRPr lang="ru-RU" sz="2400" b="1" i="0" u="none" baseline="0" dirty="0" smtClean="0"/>
          </a:p>
          <a:p>
            <a:pPr algn="l" rtl="0"/>
            <a:r>
              <a:rPr lang="ru-RU" sz="2400" b="1" i="0" u="none" baseline="0" dirty="0" smtClean="0"/>
              <a:t>источниками </a:t>
            </a:r>
            <a:r>
              <a:rPr lang="ru-RU" sz="2400" b="1" i="0" u="none" baseline="0" dirty="0"/>
              <a:t>освещения.</a:t>
            </a:r>
            <a:endParaRPr lang="ru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1043608" y="2492896"/>
            <a:ext cx="71287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Иногда цвет отремонтированного автомобиля при дневном свете выглядит идеально, но при другом освещении (например, </a:t>
            </a:r>
            <a:r>
              <a:rPr lang="ru-RU" b="0" i="0" u="none" baseline="0" dirty="0" smtClean="0"/>
              <a:t>в свете</a:t>
            </a:r>
            <a:r>
              <a:rPr lang="ru-RU" b="0" i="0" u="none" dirty="0" smtClean="0"/>
              <a:t> </a:t>
            </a:r>
            <a:r>
              <a:rPr lang="ru-RU" b="0" i="0" u="none" baseline="0" dirty="0" smtClean="0"/>
              <a:t>уличных</a:t>
            </a:r>
            <a:r>
              <a:rPr lang="ru-RU" b="0" i="0" u="none" dirty="0" smtClean="0"/>
              <a:t> </a:t>
            </a:r>
            <a:r>
              <a:rPr lang="ru-RU" b="0" i="0" u="none" baseline="0" dirty="0" smtClean="0"/>
              <a:t>фонарей) проявляются </a:t>
            </a:r>
            <a:r>
              <a:rPr lang="ru-RU" b="0" i="0" u="none" baseline="0" dirty="0"/>
              <a:t>два разных цвета (заводская и ремонтная окраска). Это явление называют метамерия.</a:t>
            </a:r>
          </a:p>
          <a:p>
            <a:endParaRPr lang="ru" dirty="0" smtClean="0"/>
          </a:p>
          <a:p>
            <a:pPr algn="l" rtl="0"/>
            <a:r>
              <a:rPr lang="ru-RU" b="1" i="0" u="none" baseline="0" dirty="0"/>
              <a:t>Метамерия </a:t>
            </a:r>
            <a:r>
              <a:rPr lang="ru-RU" b="0" i="0" u="none" baseline="0" dirty="0"/>
              <a:t>возникает потому, что один и тот же цвет можно смешать используя разные пигменты.</a:t>
            </a:r>
          </a:p>
          <a:p>
            <a:pPr algn="l" rtl="0"/>
            <a:r>
              <a:rPr lang="ru-RU" b="0" i="0" u="none" baseline="0" dirty="0" smtClean="0"/>
              <a:t>Например</a:t>
            </a:r>
            <a:r>
              <a:rPr lang="ru-RU" b="0" i="0" u="none" baseline="0" dirty="0"/>
              <a:t>: зеленый цвет может быть получен из чисто зеленого </a:t>
            </a:r>
            <a:r>
              <a:rPr lang="ru-RU" b="0" i="0" u="none" baseline="0" dirty="0" smtClean="0"/>
              <a:t>пигмента, однако </a:t>
            </a:r>
            <a:r>
              <a:rPr lang="ru-RU" b="0" i="0" u="none" baseline="0" dirty="0"/>
              <a:t>тот же зеленый цвет можно получить путем смешивания синих и желтых пигментов.</a:t>
            </a:r>
          </a:p>
          <a:p>
            <a:pPr algn="l" rtl="0"/>
            <a:r>
              <a:rPr lang="ru-RU" b="0" i="0" u="none" baseline="0" dirty="0"/>
              <a:t>Метамерию можно предотвратить, если в ремонте </a:t>
            </a:r>
            <a:r>
              <a:rPr lang="ru-RU" b="0" i="0" u="none" baseline="0" dirty="0" smtClean="0"/>
              <a:t>использовать только </a:t>
            </a:r>
            <a:r>
              <a:rPr lang="ru-RU" b="0" i="0" u="none" baseline="0" dirty="0"/>
              <a:t>те пигменты, которые используются в заводских покрытиях.</a:t>
            </a:r>
          </a:p>
          <a:p>
            <a:pPr algn="l" rtl="0"/>
            <a:r>
              <a:rPr lang="ru-RU" b="0" i="0" u="none" baseline="0" dirty="0"/>
              <a:t>Цветовые формулы компании </a:t>
            </a:r>
            <a:r>
              <a:rPr lang="ru-RU" b="0" i="0" u="none" baseline="0" dirty="0" err="1"/>
              <a:t>General</a:t>
            </a:r>
            <a:r>
              <a:rPr lang="ru-RU" b="0" i="0" u="none" baseline="0" dirty="0"/>
              <a:t> </a:t>
            </a:r>
            <a:r>
              <a:rPr lang="ru-RU" b="0" i="0" u="none" baseline="0" dirty="0" err="1"/>
              <a:t>Paint</a:t>
            </a:r>
            <a:r>
              <a:rPr lang="ru-RU" b="0" i="0" u="none" baseline="0" dirty="0"/>
              <a:t> </a:t>
            </a:r>
            <a:r>
              <a:rPr lang="ru-RU" b="0" i="0" u="none" baseline="0" dirty="0" smtClean="0"/>
              <a:t>выполняют это </a:t>
            </a:r>
            <a:r>
              <a:rPr lang="ru-RU" b="0" i="0" u="none" baseline="0" dirty="0"/>
              <a:t>требование.</a:t>
            </a:r>
            <a:endParaRPr lang="ru" dirty="0"/>
          </a:p>
        </p:txBody>
      </p:sp>
      <p:pic>
        <p:nvPicPr>
          <p:cNvPr id="4098" name="Picture 2" descr="C:\Users\Потапова Евгения\Pictures\image0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88640"/>
            <a:ext cx="3024336" cy="232752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1538" y="1285860"/>
            <a:ext cx="371648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Прежде </a:t>
            </a:r>
            <a:r>
              <a:rPr lang="ru-RU" dirty="0" smtClean="0"/>
              <a:t>чем формулы получат </a:t>
            </a:r>
            <a:r>
              <a:rPr lang="ru-RU" b="0" i="0" u="none" baseline="0" dirty="0" smtClean="0"/>
              <a:t>утверждение</a:t>
            </a:r>
            <a:r>
              <a:rPr lang="ru-RU" b="0" i="0" u="none" baseline="0" dirty="0"/>
              <a:t>, формулы </a:t>
            </a:r>
            <a:r>
              <a:rPr lang="ru-RU" dirty="0" smtClean="0"/>
              <a:t>тестируются</a:t>
            </a:r>
            <a:r>
              <a:rPr lang="ru-RU" b="0" i="0" u="none" baseline="0" dirty="0" smtClean="0"/>
              <a:t> </a:t>
            </a:r>
            <a:r>
              <a:rPr lang="ru-RU" b="0" i="0" u="none" baseline="0" dirty="0"/>
              <a:t>в лаборатории под различными источниками </a:t>
            </a:r>
            <a:r>
              <a:rPr lang="ru-RU" dirty="0" smtClean="0"/>
              <a:t>освещения</a:t>
            </a:r>
            <a:r>
              <a:rPr lang="ru-RU" b="0" i="0" u="none" baseline="0" dirty="0" smtClean="0"/>
              <a:t>.</a:t>
            </a:r>
            <a:endParaRPr lang="ru-RU" b="0" i="0" u="none" baseline="0" dirty="0"/>
          </a:p>
          <a:p>
            <a:pPr algn="l" rtl="0"/>
            <a:endParaRPr lang="ru-RU" b="0" i="0" u="none" baseline="0" dirty="0" smtClean="0"/>
          </a:p>
          <a:p>
            <a:pPr algn="l" rtl="0"/>
            <a:r>
              <a:rPr lang="ru-RU" b="0" i="0" u="none" baseline="0" dirty="0" smtClean="0"/>
              <a:t>Если </a:t>
            </a:r>
            <a:r>
              <a:rPr lang="ru-RU" b="0" i="0" u="none" baseline="0" dirty="0"/>
              <a:t>требуется </a:t>
            </a:r>
            <a:r>
              <a:rPr lang="ru-RU" b="0" i="0" u="none" baseline="0" dirty="0" smtClean="0"/>
              <a:t>корректировка цвета, </a:t>
            </a:r>
            <a:r>
              <a:rPr lang="ru-RU" b="0" i="0" u="none" baseline="0" dirty="0" err="1" smtClean="0"/>
              <a:t>General</a:t>
            </a:r>
            <a:r>
              <a:rPr lang="ru-RU" b="0" i="0" u="none" baseline="0" dirty="0" smtClean="0"/>
              <a:t> </a:t>
            </a:r>
            <a:r>
              <a:rPr lang="ru-RU" b="0" i="0" u="none" baseline="0" dirty="0" err="1"/>
              <a:t>Paint</a:t>
            </a:r>
            <a:r>
              <a:rPr lang="ru-RU" b="0" i="0" u="none" baseline="0" dirty="0"/>
              <a:t> рекомендует использовать </a:t>
            </a:r>
            <a:r>
              <a:rPr lang="ru-RU" dirty="0" smtClean="0"/>
              <a:t>пигменты</a:t>
            </a:r>
            <a:r>
              <a:rPr lang="ru-RU" b="0" i="0" u="none" baseline="0" dirty="0" smtClean="0"/>
              <a:t>, </a:t>
            </a:r>
            <a:r>
              <a:rPr lang="ru-RU" b="0" i="0" u="none" baseline="0" dirty="0" smtClean="0"/>
              <a:t>входящие </a:t>
            </a:r>
            <a:r>
              <a:rPr lang="ru-RU" b="0" i="0" u="none" baseline="0" dirty="0" smtClean="0"/>
              <a:t>в формулу краски.</a:t>
            </a:r>
            <a:endParaRPr lang="ru" dirty="0"/>
          </a:p>
        </p:txBody>
      </p:sp>
      <p:sp>
        <p:nvSpPr>
          <p:cNvPr id="5" name="Rectangle 4"/>
          <p:cNvSpPr/>
          <p:nvPr/>
        </p:nvSpPr>
        <p:spPr>
          <a:xfrm>
            <a:off x="1259632" y="4437112"/>
            <a:ext cx="309634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СОВЕТ:</a:t>
            </a:r>
          </a:p>
          <a:p>
            <a:endParaRPr lang="ru" sz="1400" dirty="0" smtClean="0"/>
          </a:p>
          <a:p>
            <a:pPr algn="l" rtl="0"/>
            <a:r>
              <a:rPr lang="ru-RU" sz="1400" b="0" i="0" u="none" baseline="0" dirty="0"/>
              <a:t>Для тестов, </a:t>
            </a:r>
            <a:r>
              <a:rPr lang="ru-RU" sz="1400" b="0" i="0" u="none" baseline="0" dirty="0" smtClean="0"/>
              <a:t>компания </a:t>
            </a:r>
            <a:r>
              <a:rPr lang="ru-RU" sz="1400" b="0" i="0" u="none" baseline="0" dirty="0" err="1" smtClean="0"/>
              <a:t>General</a:t>
            </a:r>
            <a:r>
              <a:rPr lang="ru-RU" sz="1400" b="0" i="0" u="none" baseline="0" dirty="0" smtClean="0"/>
              <a:t> </a:t>
            </a:r>
            <a:r>
              <a:rPr lang="ru-RU" sz="1400" b="0" i="0" u="none" baseline="0" dirty="0" err="1"/>
              <a:t>Paint</a:t>
            </a:r>
            <a:r>
              <a:rPr lang="ru-RU" sz="1400" b="0" i="0" u="none" baseline="0" dirty="0"/>
              <a:t> </a:t>
            </a:r>
            <a:r>
              <a:rPr lang="ru-RU" sz="1400" b="0" i="0" u="none" baseline="0" dirty="0" smtClean="0"/>
              <a:t>рекомендует лампы </a:t>
            </a:r>
            <a:r>
              <a:rPr lang="ru-RU" sz="1400" b="0" i="0" u="none" baseline="0" dirty="0"/>
              <a:t>дневного света </a:t>
            </a:r>
            <a:r>
              <a:rPr lang="ru-RU" sz="1400" b="0" i="0" u="none" baseline="0" dirty="0" smtClean="0"/>
              <a:t>или люминесцентные лампы</a:t>
            </a:r>
            <a:r>
              <a:rPr lang="ru-RU" sz="1400" b="0" i="0" u="none" baseline="0" dirty="0"/>
              <a:t>, например </a:t>
            </a:r>
            <a:r>
              <a:rPr lang="ru-RU" sz="1400" b="0" i="0" u="none" baseline="0" dirty="0" err="1"/>
              <a:t>Osram</a:t>
            </a:r>
            <a:r>
              <a:rPr lang="ru-RU" sz="1400" b="0" i="0" u="none" baseline="0" dirty="0"/>
              <a:t> L58W/32-965 или</a:t>
            </a:r>
          </a:p>
          <a:p>
            <a:pPr algn="l" rtl="0"/>
            <a:r>
              <a:rPr lang="ru-RU" sz="1400" b="0" i="0" u="none" baseline="0" dirty="0" err="1"/>
              <a:t>Philipps</a:t>
            </a:r>
            <a:r>
              <a:rPr lang="ru-RU" sz="1400" b="0" i="0" u="none" baseline="0" dirty="0"/>
              <a:t> T1-D 58 W/965.</a:t>
            </a:r>
            <a:endParaRPr lang="ru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836712"/>
            <a:ext cx="3240360" cy="1972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5804" y="3429000"/>
            <a:ext cx="328462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932040" y="5445224"/>
            <a:ext cx="36960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1400" dirty="0" smtClean="0"/>
              <a:t>разница</a:t>
            </a:r>
            <a:r>
              <a:rPr lang="ru-RU" sz="1400" b="0" i="0" u="none" baseline="0" dirty="0" smtClean="0"/>
              <a:t> </a:t>
            </a:r>
            <a:r>
              <a:rPr lang="ru-RU" sz="1400" b="0" i="0" u="none" baseline="0" dirty="0"/>
              <a:t>цвета </a:t>
            </a:r>
            <a:r>
              <a:rPr lang="ru-RU" sz="1400" b="0" i="0" u="none" baseline="0" dirty="0" smtClean="0"/>
              <a:t>при </a:t>
            </a:r>
            <a:r>
              <a:rPr lang="ru-RU" sz="1400" b="0" i="0" u="none" baseline="0" dirty="0"/>
              <a:t>искусственном </a:t>
            </a:r>
            <a:r>
              <a:rPr lang="ru-RU" sz="1400" dirty="0" smtClean="0"/>
              <a:t>освещении</a:t>
            </a:r>
            <a:endParaRPr lang="ru" dirty="0"/>
          </a:p>
        </p:txBody>
      </p:sp>
      <p:sp>
        <p:nvSpPr>
          <p:cNvPr id="8" name="Rectangle 7"/>
          <p:cNvSpPr/>
          <p:nvPr/>
        </p:nvSpPr>
        <p:spPr>
          <a:xfrm>
            <a:off x="5076056" y="2780928"/>
            <a:ext cx="35148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1400" dirty="0" smtClean="0"/>
              <a:t>совпадение</a:t>
            </a:r>
            <a:r>
              <a:rPr lang="ru-RU" sz="1400" b="0" i="0" u="none" baseline="0" dirty="0" smtClean="0"/>
              <a:t> </a:t>
            </a:r>
            <a:r>
              <a:rPr lang="ru-RU" sz="1400" b="0" i="0" u="none" baseline="0" dirty="0"/>
              <a:t>цвета при дневном </a:t>
            </a:r>
            <a:r>
              <a:rPr lang="ru-RU" sz="1400" dirty="0" smtClean="0"/>
              <a:t>освещении</a:t>
            </a:r>
            <a:endParaRPr lang="ru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47664" y="908720"/>
            <a:ext cx="6984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800" b="0" i="0" u="none" baseline="0" dirty="0"/>
              <a:t>От заводского </a:t>
            </a:r>
            <a:r>
              <a:rPr lang="ru-RU" sz="2800" b="0" i="0" u="none" baseline="0" dirty="0" smtClean="0"/>
              <a:t>цвета к </a:t>
            </a:r>
            <a:r>
              <a:rPr lang="ru-RU" sz="2800" b="0" i="0" u="none" baseline="0" dirty="0"/>
              <a:t>формуле </a:t>
            </a:r>
            <a:r>
              <a:rPr lang="ru-RU" sz="2800" b="0" i="0" u="none" baseline="0" dirty="0" err="1"/>
              <a:t>General</a:t>
            </a:r>
            <a:r>
              <a:rPr lang="ru-RU" sz="2800" b="0" i="0" u="none" baseline="0" dirty="0"/>
              <a:t> </a:t>
            </a:r>
            <a:r>
              <a:rPr lang="ru-RU" sz="2800" b="0" i="0" u="none" baseline="0" dirty="0" err="1" smtClean="0"/>
              <a:t>Paint</a:t>
            </a:r>
            <a:endParaRPr lang="ru" sz="2800" dirty="0"/>
          </a:p>
        </p:txBody>
      </p:sp>
      <p:sp>
        <p:nvSpPr>
          <p:cNvPr id="5" name="Rectangle 4"/>
          <p:cNvSpPr/>
          <p:nvPr/>
        </p:nvSpPr>
        <p:spPr>
          <a:xfrm>
            <a:off x="1115616" y="1568981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dirty="0" smtClean="0"/>
              <a:t>Дизайнеры</a:t>
            </a:r>
            <a:r>
              <a:rPr lang="ru-RU" b="0" i="0" u="none" baseline="0" dirty="0" smtClean="0"/>
              <a:t>, </a:t>
            </a:r>
            <a:r>
              <a:rPr lang="ru-RU" b="0" i="0" u="none" baseline="0" dirty="0"/>
              <a:t>разрабатывающие цвет автомобиля, должны соблюдать многочисленные технические требования </a:t>
            </a:r>
            <a:r>
              <a:rPr lang="ru-RU" b="0" i="0" u="none" baseline="0" dirty="0" smtClean="0"/>
              <a:t>и </a:t>
            </a:r>
            <a:r>
              <a:rPr lang="ru-RU" dirty="0" smtClean="0"/>
              <a:t>стандарты</a:t>
            </a:r>
            <a:r>
              <a:rPr lang="ru-RU" b="0" i="0" u="none" baseline="0" dirty="0" smtClean="0"/>
              <a:t> </a:t>
            </a:r>
            <a:r>
              <a:rPr lang="ru-RU" b="0" i="0" u="none" baseline="0" dirty="0"/>
              <a:t>при разработке новых цветов для </a:t>
            </a:r>
            <a:r>
              <a:rPr lang="ru-RU" b="0" i="0" u="none" baseline="0" dirty="0" smtClean="0"/>
              <a:t>заводского покрытия </a:t>
            </a:r>
            <a:r>
              <a:rPr lang="ru-RU" b="0" i="0" u="none" baseline="0" dirty="0"/>
              <a:t>автомобиля.</a:t>
            </a:r>
          </a:p>
          <a:p>
            <a:pPr algn="l" rtl="0"/>
            <a:r>
              <a:rPr lang="ru-RU" b="0" i="0" u="none" baseline="0" dirty="0" smtClean="0"/>
              <a:t>Например</a:t>
            </a:r>
            <a:r>
              <a:rPr lang="ru-RU" b="0" i="0" u="none" baseline="0" dirty="0"/>
              <a:t>, новые цвета должны:</a:t>
            </a:r>
          </a:p>
          <a:p>
            <a:pPr marL="271463" indent="-271463" algn="l" rtl="0">
              <a:buFont typeface="Wingdings" pitchFamily="2" charset="2"/>
              <a:buChar char="Ø"/>
            </a:pPr>
            <a:r>
              <a:rPr lang="ru-RU" b="1" i="0" u="none" baseline="0" dirty="0" smtClean="0"/>
              <a:t>Соответствовать форме </a:t>
            </a:r>
            <a:r>
              <a:rPr lang="ru-RU" b="1" i="0" u="none" baseline="0" dirty="0"/>
              <a:t>автомобиля и гармонировать с ней или подчеркивать ее.</a:t>
            </a:r>
          </a:p>
          <a:p>
            <a:pPr marL="271463" indent="-271463" algn="l" rtl="0">
              <a:buFont typeface="Wingdings" pitchFamily="2" charset="2"/>
              <a:buChar char="Ø"/>
            </a:pPr>
            <a:r>
              <a:rPr lang="ru-RU" b="1" dirty="0" smtClean="0"/>
              <a:t>Интегрироваться</a:t>
            </a:r>
            <a:r>
              <a:rPr lang="ru-RU" b="1" i="0" u="none" baseline="0" dirty="0" smtClean="0"/>
              <a:t> в </a:t>
            </a:r>
            <a:r>
              <a:rPr lang="ru-RU" b="1" i="0" u="none" baseline="0" dirty="0"/>
              <a:t>существующую цветовую линейку автопроизводителя.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b="1" i="0" u="none" baseline="0" dirty="0" smtClean="0"/>
              <a:t> Выполнять определенные </a:t>
            </a:r>
            <a:r>
              <a:rPr lang="ru-RU" b="1" i="0" u="none" baseline="0" dirty="0"/>
              <a:t>требования по пигментам.  </a:t>
            </a:r>
          </a:p>
          <a:p>
            <a:pPr marL="271463" indent="-271463" algn="l" rtl="0">
              <a:buFont typeface="Wingdings" pitchFamily="2" charset="2"/>
              <a:buChar char="Ø"/>
            </a:pPr>
            <a:r>
              <a:rPr lang="ru-RU" b="1" i="0" u="none" baseline="0" dirty="0" smtClean="0"/>
              <a:t>Соответствовать техническим </a:t>
            </a:r>
            <a:r>
              <a:rPr lang="ru-RU" b="1" i="0" u="none" baseline="0" dirty="0"/>
              <a:t>требованиям (например, </a:t>
            </a:r>
            <a:r>
              <a:rPr lang="ru-RU" b="1" i="0" u="none" baseline="0" dirty="0" smtClean="0"/>
              <a:t>устойчивость к ультрафиолету).</a:t>
            </a:r>
            <a:endParaRPr lang="ru-RU" b="1" i="0" u="none" baseline="0" dirty="0"/>
          </a:p>
          <a:p>
            <a:pPr algn="l" rtl="0">
              <a:buFont typeface="Wingdings" pitchFamily="2" charset="2"/>
              <a:buChar char="Ø"/>
            </a:pPr>
            <a:r>
              <a:rPr lang="ru-RU" b="1" i="0" u="none" baseline="0" dirty="0" smtClean="0"/>
              <a:t> Вписываться в </a:t>
            </a:r>
            <a:r>
              <a:rPr lang="ru-RU" b="1" i="0" u="none" baseline="0" dirty="0"/>
              <a:t>бюджет по себестоимости.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b="1" i="0" u="none" baseline="0" dirty="0" smtClean="0"/>
              <a:t> Быть пригодными </a:t>
            </a:r>
            <a:r>
              <a:rPr lang="ru-RU" b="1" i="0" u="none" baseline="0" dirty="0"/>
              <a:t>для заводского покрытия.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b="1" i="0" u="none" baseline="0" dirty="0" smtClean="0"/>
              <a:t> Допускать возможность </a:t>
            </a:r>
            <a:r>
              <a:rPr lang="ru-RU" b="1" i="0" u="none" baseline="0" dirty="0"/>
              <a:t>ремонта.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b="1" i="0" u="none" baseline="0" dirty="0" smtClean="0"/>
              <a:t> Передавать индивидуальность </a:t>
            </a:r>
            <a:r>
              <a:rPr lang="ru-RU" b="1" i="0" u="none" baseline="0" dirty="0"/>
              <a:t>(имидж).</a:t>
            </a:r>
          </a:p>
          <a:p>
            <a:pPr algn="l" rtl="0">
              <a:buFont typeface="Wingdings" pitchFamily="2" charset="2"/>
              <a:buChar char="Ø"/>
            </a:pPr>
            <a:r>
              <a:rPr lang="ru-RU" b="1" i="0" u="none" baseline="0" dirty="0" smtClean="0"/>
              <a:t> Соответствовать текущим </a:t>
            </a:r>
            <a:r>
              <a:rPr lang="ru-RU" b="1" i="0" u="none" baseline="0" dirty="0"/>
              <a:t>тенденциями моды.</a:t>
            </a:r>
            <a:endParaRPr lang="ru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2" y="1340768"/>
            <a:ext cx="712879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0" i="0" u="none" baseline="0" dirty="0" smtClean="0"/>
              <a:t>Каждая </a:t>
            </a:r>
            <a:r>
              <a:rPr lang="ru-RU" sz="2000" b="0" i="0" u="none" baseline="0" dirty="0"/>
              <a:t>новая цветовая формула - это серьезная задача для </a:t>
            </a:r>
            <a:r>
              <a:rPr lang="ru-RU" sz="2000" dirty="0" smtClean="0"/>
              <a:t>разработчиков</a:t>
            </a:r>
            <a:r>
              <a:rPr lang="ru-RU" sz="2000" b="0" i="0" u="none" baseline="0" dirty="0" smtClean="0"/>
              <a:t> </a:t>
            </a:r>
            <a:r>
              <a:rPr lang="ru-RU" sz="2000" b="0" i="0" u="none" baseline="0" dirty="0" err="1"/>
              <a:t>General</a:t>
            </a:r>
            <a:r>
              <a:rPr lang="ru-RU" sz="2000" b="0" i="0" u="none" baseline="0" dirty="0"/>
              <a:t> </a:t>
            </a:r>
            <a:r>
              <a:rPr lang="ru-RU" sz="2000" b="0" i="0" u="none" baseline="0" dirty="0" err="1"/>
              <a:t>Paint</a:t>
            </a:r>
            <a:r>
              <a:rPr lang="ru-RU" sz="2000" b="0" i="0" u="none" baseline="0" dirty="0"/>
              <a:t>.</a:t>
            </a:r>
          </a:p>
          <a:p>
            <a:pPr algn="l" rtl="0"/>
            <a:r>
              <a:rPr lang="ru-RU" sz="2000" b="0" i="0" u="none" baseline="0" dirty="0" smtClean="0"/>
              <a:t>Несмотря </a:t>
            </a:r>
            <a:r>
              <a:rPr lang="ru-RU" sz="2000" b="0" i="0" u="none" baseline="0" dirty="0"/>
              <a:t>на обширный архив формул</a:t>
            </a:r>
            <a:r>
              <a:rPr lang="ru-RU" sz="2000" b="0" i="0" u="none" baseline="0" dirty="0" smtClean="0"/>
              <a:t>, </a:t>
            </a:r>
            <a:r>
              <a:rPr lang="ru-RU" sz="2000" b="0" i="0" u="none" baseline="0" dirty="0"/>
              <a:t>для каждого нового цвета необходимо разрабатывать индивидуальную формулу, которая позволит точно воспроизвести </a:t>
            </a:r>
            <a:r>
              <a:rPr lang="ru-RU" sz="2000" dirty="0" smtClean="0"/>
              <a:t>данный цвет</a:t>
            </a:r>
            <a:r>
              <a:rPr lang="ru-RU" sz="2000" b="0" i="0" u="none" baseline="0" dirty="0" smtClean="0"/>
              <a:t>.</a:t>
            </a:r>
            <a:endParaRPr lang="ru-RU" sz="2000" b="0" i="0" u="none" baseline="0" dirty="0"/>
          </a:p>
          <a:p>
            <a:endParaRPr lang="ru" sz="2000" dirty="0" smtClean="0"/>
          </a:p>
          <a:p>
            <a:pPr algn="l" rtl="0"/>
            <a:r>
              <a:rPr lang="ru-RU" sz="2000" b="0" i="0" u="none" baseline="0" dirty="0"/>
              <a:t>С течением времени агрессивное воздействие окружающей среды, например ультрафиолетовое излучение, меняет даже самый стабильный цвет.</a:t>
            </a:r>
          </a:p>
          <a:p>
            <a:endParaRPr lang="ru" sz="2000" dirty="0" smtClean="0"/>
          </a:p>
          <a:p>
            <a:pPr algn="l" rtl="0"/>
            <a:r>
              <a:rPr lang="ru-RU" sz="2000" b="0" i="0" u="none" baseline="0" dirty="0"/>
              <a:t>Тем не менее, формула должна точно соответствовать заводской краске.</a:t>
            </a:r>
          </a:p>
          <a:p>
            <a:endParaRPr lang="ru" sz="2000" dirty="0" smtClean="0"/>
          </a:p>
          <a:p>
            <a:pPr algn="l" rtl="0"/>
            <a:r>
              <a:rPr lang="ru-RU" sz="2000" b="0" i="0" u="none" baseline="0" dirty="0"/>
              <a:t>Поэтому специалисты каждый день проводят физические тесты цвета и испытания на стойкость к природным воздействиям.</a:t>
            </a:r>
            <a:endParaRPr lang="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43608" y="4005064"/>
            <a:ext cx="3491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Новые цветовые оттенки проверяются на стабильность и устойчивость.</a:t>
            </a:r>
          </a:p>
          <a:p>
            <a:endParaRPr lang="ru" dirty="0" smtClean="0"/>
          </a:p>
        </p:txBody>
      </p:sp>
      <p:sp>
        <p:nvSpPr>
          <p:cNvPr id="6" name="Rectangle 5"/>
          <p:cNvSpPr/>
          <p:nvPr/>
        </p:nvSpPr>
        <p:spPr>
          <a:xfrm>
            <a:off x="1043608" y="1988840"/>
            <a:ext cx="46440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В </a:t>
            </a:r>
            <a:r>
              <a:rPr lang="ru-RU" b="0" i="0" u="none" baseline="0" dirty="0" err="1"/>
              <a:t>микс-системе</a:t>
            </a:r>
            <a:r>
              <a:rPr lang="ru-RU" b="0" i="0" u="none" baseline="0" dirty="0"/>
              <a:t> </a:t>
            </a:r>
            <a:r>
              <a:rPr lang="ru-RU" b="0" i="0" u="none" baseline="0" dirty="0" err="1"/>
              <a:t>General</a:t>
            </a:r>
            <a:r>
              <a:rPr lang="ru-RU" b="0" i="0" u="none" baseline="0" dirty="0"/>
              <a:t> </a:t>
            </a:r>
            <a:endParaRPr lang="ru-RU" b="0" i="0" u="none" baseline="0" dirty="0" smtClean="0"/>
          </a:p>
          <a:p>
            <a:pPr algn="l" rtl="0"/>
            <a:r>
              <a:rPr lang="ru-RU" dirty="0" smtClean="0"/>
              <a:t>п</a:t>
            </a:r>
            <a:r>
              <a:rPr lang="ru-RU" b="0" i="0" u="none" baseline="0" dirty="0" smtClean="0"/>
              <a:t>редлагается</a:t>
            </a:r>
            <a:r>
              <a:rPr lang="ru-RU" dirty="0" smtClean="0"/>
              <a:t> </a:t>
            </a:r>
            <a:r>
              <a:rPr lang="ru-RU" b="0" i="0" u="none" baseline="0" dirty="0" smtClean="0"/>
              <a:t>широкий диапазон</a:t>
            </a:r>
          </a:p>
          <a:p>
            <a:pPr algn="l" rtl="0"/>
            <a:r>
              <a:rPr lang="ru-RU" b="0" i="0" u="none" dirty="0" smtClean="0"/>
              <a:t>компонентов</a:t>
            </a:r>
            <a:r>
              <a:rPr lang="ru-RU" b="0" i="0" u="none" baseline="0" dirty="0" smtClean="0"/>
              <a:t> для</a:t>
            </a:r>
            <a:r>
              <a:rPr lang="ru-RU" b="0" i="0" u="none" dirty="0" smtClean="0"/>
              <a:t> </a:t>
            </a:r>
            <a:r>
              <a:rPr lang="ru-RU" b="0" i="0" u="none" baseline="0" dirty="0" smtClean="0"/>
              <a:t>смешивания</a:t>
            </a:r>
            <a:r>
              <a:rPr lang="ru-RU" b="0" i="0" u="none" baseline="0" dirty="0"/>
              <a:t>.</a:t>
            </a:r>
            <a:endParaRPr lang="ru" dirty="0"/>
          </a:p>
        </p:txBody>
      </p:sp>
      <p:pic>
        <p:nvPicPr>
          <p:cNvPr id="8" name="Picture 7" descr="Mixing machine 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484784"/>
            <a:ext cx="3960440" cy="432048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84784"/>
            <a:ext cx="288032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484784"/>
            <a:ext cx="309634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403648" y="4653136"/>
            <a:ext cx="25922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Анализ </a:t>
            </a:r>
            <a:r>
              <a:rPr lang="ru-RU" b="0" i="0" u="none" baseline="0" dirty="0" smtClean="0"/>
              <a:t>под микроскопом </a:t>
            </a:r>
            <a:r>
              <a:rPr lang="ru-RU" b="0" i="0" u="none" baseline="0" dirty="0"/>
              <a:t>позволяет </a:t>
            </a:r>
            <a:r>
              <a:rPr lang="ru-RU" b="0" i="0" u="none" baseline="0" dirty="0" smtClean="0"/>
              <a:t>определить характер </a:t>
            </a:r>
            <a:r>
              <a:rPr lang="ru-RU" b="0" i="0" u="none" baseline="0" dirty="0"/>
              <a:t>эффектных частиц в краске.</a:t>
            </a:r>
            <a:endParaRPr lang="ru" dirty="0"/>
          </a:p>
        </p:txBody>
      </p:sp>
      <p:sp>
        <p:nvSpPr>
          <p:cNvPr id="8" name="Rectangle 7"/>
          <p:cNvSpPr/>
          <p:nvPr/>
        </p:nvSpPr>
        <p:spPr>
          <a:xfrm>
            <a:off x="5220072" y="4581128"/>
            <a:ext cx="28083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/>
            <a:r>
              <a:rPr lang="ru-RU" b="0" i="0" u="none" baseline="0" dirty="0"/>
              <a:t>Сравнение размеров: перламутровый пигмент </a:t>
            </a:r>
            <a:r>
              <a:rPr lang="ru-RU" b="0" i="0" u="none" baseline="0" dirty="0" smtClean="0"/>
              <a:t>на человеческом </a:t>
            </a:r>
            <a:r>
              <a:rPr lang="ru-RU" b="0" i="0" u="none" baseline="0" dirty="0"/>
              <a:t>волосе под электронным микроскопом.</a:t>
            </a:r>
            <a:endParaRPr lang="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9" y="1484784"/>
            <a:ext cx="2952327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500042"/>
            <a:ext cx="73123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ru-RU" sz="3200" b="0" i="0" u="none" baseline="0" dirty="0" smtClean="0"/>
              <a:t>		Компетентность </a:t>
            </a:r>
            <a:r>
              <a:rPr lang="ru-RU" sz="3200" b="0" i="0" u="none" baseline="0" dirty="0"/>
              <a:t>в цвете.</a:t>
            </a:r>
          </a:p>
          <a:p>
            <a:pPr algn="ctr" rtl="0"/>
            <a:r>
              <a:rPr lang="ru-RU" sz="3200" b="0" i="0" u="none" baseline="0" dirty="0"/>
              <a:t>Обзор цветовых инструментов </a:t>
            </a:r>
            <a:r>
              <a:rPr lang="ru-RU" sz="3200" b="0" i="0" u="none" baseline="0" dirty="0" err="1"/>
              <a:t>General</a:t>
            </a:r>
            <a:r>
              <a:rPr lang="ru-RU" sz="3200" b="0" i="0" u="none" baseline="0" dirty="0"/>
              <a:t>.</a:t>
            </a:r>
            <a:endParaRPr lang="ru" sz="3200" dirty="0"/>
          </a:p>
        </p:txBody>
      </p:sp>
      <p:sp>
        <p:nvSpPr>
          <p:cNvPr id="5" name="Rectangle 4"/>
          <p:cNvSpPr/>
          <p:nvPr/>
        </p:nvSpPr>
        <p:spPr>
          <a:xfrm>
            <a:off x="1008112" y="1785926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Программа для </a:t>
            </a:r>
            <a:r>
              <a:rPr lang="ru-RU" b="0" i="0" u="none" baseline="0" dirty="0" err="1"/>
              <a:t>микс</a:t>
            </a:r>
            <a:r>
              <a:rPr lang="ru-RU" b="0" i="0" u="none" baseline="0" dirty="0"/>
              <a:t>-системы.</a:t>
            </a:r>
          </a:p>
          <a:p>
            <a:pPr algn="l" rtl="0"/>
            <a:r>
              <a:rPr lang="ru-RU" b="0" i="0" u="none" baseline="0" dirty="0"/>
              <a:t>Программа </a:t>
            </a:r>
            <a:r>
              <a:rPr lang="ru-RU" b="0" i="0" u="none" baseline="0" dirty="0" err="1"/>
              <a:t>GenMix</a:t>
            </a:r>
            <a:r>
              <a:rPr lang="ru-RU" b="0" i="0" u="none" baseline="0" dirty="0"/>
              <a:t> </a:t>
            </a:r>
            <a:r>
              <a:rPr lang="ru-RU" b="0" i="0" u="none" baseline="0" dirty="0" err="1"/>
              <a:t>Pro</a:t>
            </a:r>
            <a:r>
              <a:rPr lang="ru-RU" b="0" i="0" u="none" baseline="0" dirty="0"/>
              <a:t> </a:t>
            </a:r>
            <a:r>
              <a:rPr lang="ru-RU" dirty="0" smtClean="0"/>
              <a:t>2.8.0.0</a:t>
            </a:r>
            <a:r>
              <a:rPr lang="ru-RU" b="0" i="0" u="none" baseline="0" dirty="0" smtClean="0"/>
              <a:t> </a:t>
            </a:r>
            <a:r>
              <a:rPr lang="ru-RU" b="0" i="0" u="none" baseline="0" dirty="0"/>
              <a:t>позволяет увидеть на </a:t>
            </a:r>
            <a:r>
              <a:rPr lang="ru-RU" b="0" i="0" u="none" baseline="0" dirty="0" smtClean="0"/>
              <a:t>экране компьютера </a:t>
            </a:r>
            <a:r>
              <a:rPr lang="ru-RU" b="0" i="0" u="none" baseline="0" dirty="0"/>
              <a:t>обширную информацию о цветовых оттенках.</a:t>
            </a:r>
            <a:endParaRPr lang="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700808"/>
            <a:ext cx="3240360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\\General-server\shered\8-Marketing\24-In House\software\15-05\Search page in Mixing syste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356992"/>
            <a:ext cx="3275855" cy="1988840"/>
          </a:xfrm>
          <a:prstGeom prst="rect">
            <a:avLst/>
          </a:prstGeom>
          <a:noFill/>
        </p:spPr>
      </p:pic>
      <p:pic>
        <p:nvPicPr>
          <p:cNvPr id="8" name="Picture 2" descr="\\General-server\shered\8-Marketing\24-In House\software\15-05\formula page in mixing syste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933056"/>
            <a:ext cx="3275857" cy="208823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31840" y="1700808"/>
            <a:ext cx="2664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600" dirty="0" smtClean="0"/>
              <a:t>«</a:t>
            </a:r>
            <a:r>
              <a:rPr lang="ru-RU" sz="1600" b="0" i="0" u="none" baseline="0" dirty="0" err="1" smtClean="0"/>
              <a:t>Колор-бокс</a:t>
            </a:r>
            <a:r>
              <a:rPr lang="ru-RU" sz="1600" b="0" i="0" u="none" baseline="0" dirty="0" smtClean="0"/>
              <a:t>»  </a:t>
            </a:r>
            <a:r>
              <a:rPr lang="ru-RU" sz="1600" b="0" i="0" u="none" baseline="0" dirty="0" err="1"/>
              <a:t>General</a:t>
            </a:r>
            <a:r>
              <a:rPr lang="ru-RU" sz="1600" b="0" i="0" u="none" baseline="0" dirty="0"/>
              <a:t> </a:t>
            </a:r>
            <a:r>
              <a:rPr lang="ru-RU" sz="1600" b="0" i="0" u="none" baseline="0" dirty="0" err="1"/>
              <a:t>Paint</a:t>
            </a:r>
            <a:endParaRPr lang="ru-RU" sz="1600" b="0" i="0" u="none" baseline="0" dirty="0"/>
          </a:p>
          <a:p>
            <a:r>
              <a:rPr lang="ru-RU" sz="1600" dirty="0" smtClean="0"/>
              <a:t>в</a:t>
            </a:r>
            <a:r>
              <a:rPr lang="ru-RU" sz="1600" b="0" i="0" u="none" baseline="0" dirty="0" smtClean="0"/>
              <a:t> веерах которого содержатся</a:t>
            </a:r>
            <a:r>
              <a:rPr lang="ru-RU" sz="1600" b="0" i="0" u="none" dirty="0" smtClean="0"/>
              <a:t> образцы и варианты цветов на все</a:t>
            </a:r>
            <a:r>
              <a:rPr lang="ru-RU" sz="1600" dirty="0" smtClean="0"/>
              <a:t> легковые </a:t>
            </a:r>
            <a:r>
              <a:rPr lang="ru-RU" sz="1600" dirty="0" smtClean="0"/>
              <a:t>автомобили</a:t>
            </a:r>
            <a:r>
              <a:rPr lang="ru-RU" sz="1600" b="0" i="0" u="none" dirty="0" smtClean="0"/>
              <a:t> </a:t>
            </a:r>
            <a:r>
              <a:rPr lang="ru-RU" sz="1600" b="0" i="0" u="none" baseline="0" dirty="0" smtClean="0"/>
              <a:t> </a:t>
            </a:r>
            <a:r>
              <a:rPr lang="ru-RU" sz="1600" b="0" i="0" u="none" baseline="0" dirty="0"/>
              <a:t>европейских и азиатских</a:t>
            </a:r>
          </a:p>
          <a:p>
            <a:pPr algn="l" rtl="0"/>
            <a:r>
              <a:rPr lang="ru-RU" sz="1600" dirty="0" err="1" smtClean="0"/>
              <a:t>автопроизводителей</a:t>
            </a:r>
            <a:r>
              <a:rPr lang="ru-RU" sz="1600" b="0" i="0" u="none" baseline="0" dirty="0" smtClean="0"/>
              <a:t>.</a:t>
            </a:r>
            <a:endParaRPr lang="ru" sz="16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3779912" y="450912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ru-RU" b="0" i="0" u="none" baseline="0" dirty="0" smtClean="0"/>
              <a:t>Цветовые </a:t>
            </a:r>
            <a:r>
              <a:rPr lang="ru-RU" b="0" i="0" u="none" baseline="0" dirty="0"/>
              <a:t>плакаты </a:t>
            </a:r>
            <a:r>
              <a:rPr lang="ru-RU" b="0" i="0" u="none" baseline="0" dirty="0" err="1" smtClean="0"/>
              <a:t>General</a:t>
            </a:r>
            <a:r>
              <a:rPr lang="ru-RU" dirty="0" smtClean="0"/>
              <a:t> – карта тонеров,</a:t>
            </a:r>
            <a:r>
              <a:rPr lang="ru-RU" b="0" i="0" u="none" baseline="0" dirty="0" smtClean="0"/>
              <a:t> </a:t>
            </a:r>
            <a:r>
              <a:rPr lang="ru-RU" dirty="0" smtClean="0"/>
              <a:t>необходимый </a:t>
            </a:r>
            <a:r>
              <a:rPr lang="ru-RU" dirty="0" smtClean="0"/>
              <a:t>инструмент </a:t>
            </a:r>
            <a:r>
              <a:rPr lang="ru-RU" b="0" i="0" u="none" baseline="0" dirty="0" smtClean="0"/>
              <a:t>при корректировке </a:t>
            </a:r>
            <a:r>
              <a:rPr lang="ru-RU" dirty="0" smtClean="0"/>
              <a:t>формулы краски</a:t>
            </a:r>
            <a:r>
              <a:rPr lang="ru-RU" b="0" i="0" u="none" baseline="0" dirty="0" smtClean="0"/>
              <a:t>.</a:t>
            </a:r>
            <a:endParaRPr lang="ru" dirty="0"/>
          </a:p>
        </p:txBody>
      </p:sp>
      <p:pic>
        <p:nvPicPr>
          <p:cNvPr id="6" name="Content Placeholder 3" descr="\\General-server\shered\8-Marketing\24-In House\Marketing materials\COLOR Box-GENERAL PA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556792"/>
            <a:ext cx="1912641" cy="216024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8" name="Picture 7" descr="Picture 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4005064"/>
            <a:ext cx="1876717" cy="213285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Picture 8" descr="BF6Q36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1628800"/>
            <a:ext cx="2304256" cy="2183904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355976" y="1772816"/>
            <a:ext cx="39604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Спектрофотометр </a:t>
            </a:r>
            <a:r>
              <a:rPr lang="ru-RU" b="0" i="0" u="none" baseline="0" dirty="0" smtClean="0"/>
              <a:t> </a:t>
            </a:r>
            <a:r>
              <a:rPr lang="en-US" dirty="0" smtClean="0"/>
              <a:t>X – </a:t>
            </a:r>
            <a:r>
              <a:rPr lang="en-US" dirty="0" err="1" smtClean="0"/>
              <a:t>rait</a:t>
            </a:r>
            <a:r>
              <a:rPr lang="en-US" dirty="0" smtClean="0"/>
              <a:t> </a:t>
            </a:r>
            <a:r>
              <a:rPr lang="ru-RU" b="0" i="0" u="none" baseline="0" dirty="0" err="1" smtClean="0"/>
              <a:t>Savant</a:t>
            </a:r>
            <a:r>
              <a:rPr lang="ru-RU" b="0" i="0" u="none" baseline="0" dirty="0" smtClean="0"/>
              <a:t>.</a:t>
            </a:r>
            <a:endParaRPr lang="ru-RU" b="0" i="0" u="none" baseline="0" dirty="0"/>
          </a:p>
          <a:p>
            <a:pPr algn="l" rtl="0"/>
            <a:r>
              <a:rPr lang="ru-RU" b="0" i="0" u="none" baseline="0" dirty="0"/>
              <a:t>Спектрофотометр </a:t>
            </a:r>
            <a:r>
              <a:rPr lang="ru-RU" b="0" i="0" u="none" baseline="0" dirty="0" err="1"/>
              <a:t>Savant</a:t>
            </a:r>
            <a:r>
              <a:rPr lang="ru-RU" b="0" i="0" u="none" baseline="0" dirty="0"/>
              <a:t> позволяет производить быстрые измерения цвета непосредственно </a:t>
            </a:r>
            <a:r>
              <a:rPr lang="ru-RU" b="0" i="0" u="none" baseline="0" dirty="0" smtClean="0"/>
              <a:t>с </a:t>
            </a:r>
            <a:r>
              <a:rPr lang="ru-RU" b="0" i="0" u="none" baseline="0" dirty="0"/>
              <a:t>кузова автомобиля.</a:t>
            </a:r>
            <a:endParaRPr lang="ru" dirty="0"/>
          </a:p>
        </p:txBody>
      </p:sp>
      <p:sp>
        <p:nvSpPr>
          <p:cNvPr id="7" name="Rectangle 6"/>
          <p:cNvSpPr/>
          <p:nvPr/>
        </p:nvSpPr>
        <p:spPr>
          <a:xfrm>
            <a:off x="1259632" y="4653136"/>
            <a:ext cx="41044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Поиск формулы </a:t>
            </a:r>
            <a:r>
              <a:rPr lang="ru-RU" dirty="0" smtClean="0"/>
              <a:t>в</a:t>
            </a:r>
            <a:r>
              <a:rPr lang="ru-RU" b="0" i="0" u="none" baseline="0" dirty="0" smtClean="0"/>
              <a:t> Интернете.</a:t>
            </a:r>
            <a:endParaRPr lang="ru-RU" b="0" i="0" u="none" baseline="0" dirty="0"/>
          </a:p>
          <a:p>
            <a:pPr algn="l" rtl="0"/>
            <a:r>
              <a:rPr lang="ru-RU" b="0" i="0" u="none" baseline="0" dirty="0"/>
              <a:t>На местном сайте </a:t>
            </a:r>
            <a:r>
              <a:rPr lang="ru-RU" b="0" i="0" u="none" baseline="0" dirty="0" err="1"/>
              <a:t>General</a:t>
            </a:r>
            <a:r>
              <a:rPr lang="ru-RU" b="0" i="0" u="none" baseline="0" dirty="0"/>
              <a:t> вы сможете </a:t>
            </a:r>
            <a:r>
              <a:rPr lang="ru-RU" b="0" i="0" u="none" baseline="0" dirty="0" smtClean="0"/>
              <a:t>найти актуальную </a:t>
            </a:r>
            <a:r>
              <a:rPr lang="ru-RU" b="0" i="0" u="none" baseline="0" dirty="0"/>
              <a:t>цветовую информацию 24 часа в сутки.</a:t>
            </a:r>
          </a:p>
          <a:p>
            <a:pPr algn="l" rtl="0"/>
            <a:r>
              <a:rPr lang="ru-RU" b="0" i="0" u="none" baseline="0" dirty="0"/>
              <a:t>www.generalpaint.biz</a:t>
            </a:r>
            <a:endParaRPr lang="ru" dirty="0"/>
          </a:p>
        </p:txBody>
      </p:sp>
      <p:pic>
        <p:nvPicPr>
          <p:cNvPr id="10" name="Picture 4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4005064"/>
            <a:ext cx="3024336" cy="2290787"/>
          </a:xfrm>
          <a:prstGeom prst="rect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1" name="Picture 10" descr="BF6Q36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1484784"/>
            <a:ext cx="2520280" cy="266429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59632" y="4221088"/>
            <a:ext cx="33478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600" b="0" i="0" u="none" baseline="0" dirty="0"/>
              <a:t>Поверхность, на которой </a:t>
            </a:r>
            <a:r>
              <a:rPr lang="ru-RU" sz="1600" dirty="0" smtClean="0"/>
              <a:t> делается и</a:t>
            </a:r>
            <a:r>
              <a:rPr lang="ru-RU" sz="1600" b="0" i="0" u="none" baseline="0" dirty="0" smtClean="0"/>
              <a:t>змерение цвета, должна </a:t>
            </a:r>
            <a:r>
              <a:rPr lang="ru-RU" sz="1600" b="0" i="0" u="none" baseline="0" dirty="0"/>
              <a:t>быть чистой. </a:t>
            </a:r>
            <a:r>
              <a:rPr lang="ru-RU" sz="1600" dirty="0" smtClean="0"/>
              <a:t>С</a:t>
            </a:r>
            <a:r>
              <a:rPr lang="ru-RU" sz="1600" b="0" i="0" u="none" baseline="0" dirty="0" smtClean="0"/>
              <a:t> требуемого участка удаляются загрязнения,</a:t>
            </a:r>
            <a:r>
              <a:rPr lang="ru-RU" sz="1600" dirty="0" smtClean="0"/>
              <a:t> затем поверхность </a:t>
            </a:r>
            <a:r>
              <a:rPr lang="ru-RU" sz="1600" b="0" i="0" u="none" baseline="0" dirty="0" smtClean="0"/>
              <a:t>полируется.</a:t>
            </a:r>
            <a:endParaRPr lang="ru" sz="1600" dirty="0"/>
          </a:p>
        </p:txBody>
      </p:sp>
      <p:sp>
        <p:nvSpPr>
          <p:cNvPr id="8" name="Rectangle 7"/>
          <p:cNvSpPr/>
          <p:nvPr/>
        </p:nvSpPr>
        <p:spPr>
          <a:xfrm>
            <a:off x="1403648" y="1124744"/>
            <a:ext cx="6920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3200" b="0" i="0" u="none" baseline="0" dirty="0"/>
              <a:t>Быстрое и надежное измерение </a:t>
            </a:r>
            <a:r>
              <a:rPr lang="ru-RU" sz="3200" b="0" i="0" u="none" baseline="0" dirty="0" smtClean="0"/>
              <a:t>цвета</a:t>
            </a:r>
            <a:endParaRPr lang="ru" sz="3200" dirty="0"/>
          </a:p>
        </p:txBody>
      </p:sp>
      <p:sp>
        <p:nvSpPr>
          <p:cNvPr id="9" name="Rectangle 8"/>
          <p:cNvSpPr/>
          <p:nvPr/>
        </p:nvSpPr>
        <p:spPr>
          <a:xfrm>
            <a:off x="5292080" y="4221088"/>
            <a:ext cx="34563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600" b="0" i="0" u="none" baseline="0" dirty="0"/>
              <a:t>Необходимо </a:t>
            </a:r>
            <a:r>
              <a:rPr lang="ru-RU" sz="1600" b="0" i="0" u="none" baseline="0" dirty="0" smtClean="0"/>
              <a:t>произвести измерение</a:t>
            </a:r>
          </a:p>
          <a:p>
            <a:pPr algn="l" rtl="0"/>
            <a:r>
              <a:rPr lang="ru-RU" sz="1600" dirty="0" smtClean="0"/>
              <a:t>ц</a:t>
            </a:r>
            <a:r>
              <a:rPr lang="ru-RU" sz="1600" b="0" i="0" u="none" baseline="0" dirty="0" smtClean="0"/>
              <a:t>вета</a:t>
            </a:r>
            <a:r>
              <a:rPr lang="ru-RU" sz="1600" dirty="0" smtClean="0"/>
              <a:t> </a:t>
            </a:r>
            <a:r>
              <a:rPr lang="ru-RU" sz="1600" b="0" i="0" u="none" baseline="0" dirty="0" smtClean="0"/>
              <a:t>в </a:t>
            </a:r>
            <a:r>
              <a:rPr lang="ru-RU" sz="1600" b="0" i="0" u="none" baseline="0" dirty="0"/>
              <a:t>области повреждения. </a:t>
            </a:r>
            <a:endParaRPr lang="ru-RU" sz="1600" b="0" i="0" u="none" baseline="0" dirty="0" smtClean="0"/>
          </a:p>
          <a:p>
            <a:pPr algn="l" rtl="0"/>
            <a:r>
              <a:rPr lang="ru-RU" sz="1600" b="0" i="0" u="none" baseline="0" dirty="0" smtClean="0"/>
              <a:t>После успешного</a:t>
            </a:r>
            <a:r>
              <a:rPr lang="ru-RU" sz="1600" b="0" i="0" u="none" dirty="0" smtClean="0"/>
              <a:t> </a:t>
            </a:r>
            <a:r>
              <a:rPr lang="ru-RU" sz="1600" b="0" i="0" u="none" baseline="0" dirty="0" smtClean="0"/>
              <a:t>измерения</a:t>
            </a:r>
          </a:p>
          <a:p>
            <a:pPr algn="l" rtl="0"/>
            <a:r>
              <a:rPr lang="ru-RU" sz="1600" b="0" i="0" u="none" baseline="0" dirty="0" smtClean="0"/>
              <a:t>производится </a:t>
            </a:r>
            <a:r>
              <a:rPr lang="ru-RU" sz="1600" b="0" i="0" u="none" baseline="0" dirty="0"/>
              <a:t>обработка данных</a:t>
            </a:r>
          </a:p>
          <a:p>
            <a:pPr algn="l" rtl="0"/>
            <a:r>
              <a:rPr lang="ru-RU" sz="1600" b="0" i="0" u="none" baseline="0" dirty="0"/>
              <a:t>с помощью программы GP </a:t>
            </a:r>
            <a:r>
              <a:rPr lang="ru-RU" sz="1600" b="0" i="0" u="none" baseline="0" dirty="0" err="1"/>
              <a:t>Pro</a:t>
            </a:r>
            <a:r>
              <a:rPr lang="ru-RU" sz="1600" b="0" i="0" u="none" baseline="0" dirty="0"/>
              <a:t>.</a:t>
            </a:r>
            <a:endParaRPr lang="ru" sz="1600" dirty="0"/>
          </a:p>
        </p:txBody>
      </p:sp>
      <p:pic>
        <p:nvPicPr>
          <p:cNvPr id="10" name="Picture 9" descr="BF6Q35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844824"/>
            <a:ext cx="3096344" cy="208823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Picture 10" descr="BF6Q35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1844824"/>
            <a:ext cx="2880320" cy="2088232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3568" y="980728"/>
            <a:ext cx="7272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/>
            <a:r>
              <a:rPr lang="ru-RU" sz="3000" b="0" i="0" u="none" baseline="0" dirty="0"/>
              <a:t>Спектрофотометр </a:t>
            </a:r>
            <a:r>
              <a:rPr lang="en-US" sz="3000" b="0" i="0" u="none" baseline="0" dirty="0" smtClean="0"/>
              <a:t>X-</a:t>
            </a:r>
            <a:r>
              <a:rPr lang="en-US" sz="3000" b="0" i="0" u="none" baseline="0" dirty="0" err="1" smtClean="0"/>
              <a:t>rait</a:t>
            </a:r>
            <a:r>
              <a:rPr lang="en-US" sz="3000" b="0" i="0" u="none" baseline="0" dirty="0" smtClean="0"/>
              <a:t> </a:t>
            </a:r>
            <a:r>
              <a:rPr lang="ru-RU" sz="3000" b="0" i="0" u="none" baseline="0" dirty="0" err="1" smtClean="0"/>
              <a:t>Savant</a:t>
            </a:r>
            <a:r>
              <a:rPr lang="ru-RU" sz="3000" b="0" i="0" u="none" baseline="0" dirty="0" smtClean="0"/>
              <a:t> </a:t>
            </a:r>
            <a:r>
              <a:rPr lang="ru-RU" sz="3000" b="0" i="0" u="none" baseline="0" dirty="0"/>
              <a:t>- быстрое и </a:t>
            </a:r>
            <a:r>
              <a:rPr lang="ru-RU" sz="3000" b="0" i="0" u="none" baseline="0" dirty="0" smtClean="0"/>
              <a:t>эффективное определение </a:t>
            </a:r>
            <a:r>
              <a:rPr lang="ru-RU" sz="3000" b="0" i="0" u="none" baseline="0" dirty="0"/>
              <a:t>цвета.</a:t>
            </a:r>
            <a:endParaRPr lang="ru" sz="3000" dirty="0"/>
          </a:p>
        </p:txBody>
      </p:sp>
      <p:sp>
        <p:nvSpPr>
          <p:cNvPr id="5" name="Rectangle 4"/>
          <p:cNvSpPr/>
          <p:nvPr/>
        </p:nvSpPr>
        <p:spPr>
          <a:xfrm>
            <a:off x="1043608" y="1916832"/>
            <a:ext cx="7200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 smtClean="0"/>
              <a:t>X-</a:t>
            </a:r>
            <a:r>
              <a:rPr lang="en-US" dirty="0" err="1" smtClean="0"/>
              <a:t>rait</a:t>
            </a:r>
            <a:r>
              <a:rPr lang="en-US" dirty="0" smtClean="0"/>
              <a:t> </a:t>
            </a:r>
            <a:r>
              <a:rPr lang="ru-RU" b="0" i="0" u="none" baseline="0" dirty="0" err="1" smtClean="0"/>
              <a:t>Savant</a:t>
            </a:r>
            <a:r>
              <a:rPr lang="ru-RU" b="0" i="0" u="none" baseline="0" dirty="0" smtClean="0"/>
              <a:t> </a:t>
            </a:r>
            <a:r>
              <a:rPr lang="ru-RU" b="0" i="0" u="none" baseline="0" dirty="0"/>
              <a:t>позволяет надежно и эффективно измерить цвет </a:t>
            </a:r>
            <a:r>
              <a:rPr lang="ru-RU" b="0" i="0" u="none" baseline="0" dirty="0" smtClean="0"/>
              <a:t>непосредственно с </a:t>
            </a:r>
            <a:r>
              <a:rPr lang="ru-RU" b="0" i="0" u="none" baseline="0" dirty="0"/>
              <a:t>кузова автомобиля.</a:t>
            </a:r>
          </a:p>
          <a:p>
            <a:pPr algn="l" rtl="0"/>
            <a:r>
              <a:rPr lang="ru-RU" b="0" i="0" u="none" baseline="0" dirty="0" smtClean="0"/>
              <a:t>Если </a:t>
            </a:r>
            <a:r>
              <a:rPr lang="ru-RU" b="0" i="0" u="none" baseline="0" dirty="0"/>
              <a:t>вам нужно быстро, надежно и эффективно идентифицировать цвет, вам достаточно иметь спектрофотометр </a:t>
            </a:r>
            <a:r>
              <a:rPr lang="en-US" b="0" i="0" u="none" baseline="0" dirty="0" smtClean="0"/>
              <a:t>X-</a:t>
            </a:r>
            <a:r>
              <a:rPr lang="en-US" b="0" i="0" u="none" baseline="0" dirty="0" err="1" smtClean="0"/>
              <a:t>rait</a:t>
            </a:r>
            <a:r>
              <a:rPr lang="en-US" b="0" i="0" u="none" baseline="0" dirty="0" smtClean="0"/>
              <a:t> </a:t>
            </a:r>
            <a:r>
              <a:rPr lang="ru-RU" b="0" i="0" u="none" baseline="0" dirty="0" err="1" smtClean="0"/>
              <a:t>Savant</a:t>
            </a:r>
            <a:r>
              <a:rPr lang="ru-RU" b="0" i="0" u="none" baseline="0" dirty="0" smtClean="0"/>
              <a:t> </a:t>
            </a:r>
            <a:r>
              <a:rPr lang="ru-RU" b="0" i="0" u="none" baseline="0" dirty="0"/>
              <a:t>- электронный прибор для измерения цвета. </a:t>
            </a:r>
          </a:p>
          <a:p>
            <a:endParaRPr lang="ru" dirty="0" smtClean="0"/>
          </a:p>
          <a:p>
            <a:pPr algn="l" rtl="0"/>
            <a:r>
              <a:rPr lang="ru-RU" b="0" i="0" u="none" baseline="0" dirty="0"/>
              <a:t>В будущем производители автомобилей могут вообще отменить цветовые коды.</a:t>
            </a:r>
          </a:p>
          <a:p>
            <a:pPr algn="l" rtl="0"/>
            <a:r>
              <a:rPr lang="ru-RU" b="0" i="0" u="none" baseline="0" dirty="0" smtClean="0"/>
              <a:t>Это </a:t>
            </a:r>
            <a:r>
              <a:rPr lang="ru-RU" b="0" i="0" u="none" baseline="0" dirty="0"/>
              <a:t>может сильно усложнить задачу идентификации цвета традиционным способом для независимых авторемонтных предприятий.</a:t>
            </a:r>
          </a:p>
          <a:p>
            <a:endParaRPr lang="ru" dirty="0" smtClean="0"/>
          </a:p>
          <a:p>
            <a:pPr algn="l" rtl="0"/>
            <a:r>
              <a:rPr lang="ru-RU" b="0" i="0" u="none" baseline="0" dirty="0"/>
              <a:t>Спектрофотометр </a:t>
            </a:r>
            <a:r>
              <a:rPr lang="en-US" b="0" i="0" u="none" baseline="0" dirty="0" smtClean="0"/>
              <a:t>X-</a:t>
            </a:r>
            <a:r>
              <a:rPr lang="en-US" b="0" i="0" u="none" baseline="0" dirty="0" err="1" smtClean="0"/>
              <a:t>rait</a:t>
            </a:r>
            <a:r>
              <a:rPr lang="en-US" b="0" i="0" u="none" baseline="0" dirty="0" smtClean="0"/>
              <a:t> </a:t>
            </a:r>
            <a:r>
              <a:rPr lang="ru-RU" b="0" i="0" u="none" baseline="0" dirty="0" err="1" smtClean="0"/>
              <a:t>Savant</a:t>
            </a:r>
            <a:r>
              <a:rPr lang="ru-RU" b="0" i="0" u="none" baseline="0" dirty="0" smtClean="0"/>
              <a:t> </a:t>
            </a:r>
            <a:r>
              <a:rPr lang="ru-RU" b="0" i="0" u="none" baseline="0" dirty="0"/>
              <a:t>- это удобный и надежный измерительный прибор, который </a:t>
            </a:r>
            <a:r>
              <a:rPr lang="ru-RU" b="0" i="0" u="none" baseline="0" dirty="0" smtClean="0"/>
              <a:t>позволяет </a:t>
            </a:r>
            <a:r>
              <a:rPr lang="ru-RU" b="0" i="0" u="none" baseline="0" dirty="0"/>
              <a:t>получить </a:t>
            </a:r>
            <a:r>
              <a:rPr lang="ru-RU" b="0" i="0" u="none" baseline="0" dirty="0" smtClean="0"/>
              <a:t>вс</a:t>
            </a:r>
            <a:r>
              <a:rPr lang="ru-RU" dirty="0" smtClean="0"/>
              <a:t>е </a:t>
            </a:r>
            <a:r>
              <a:rPr lang="ru-RU" b="0" i="0" u="none" baseline="0" dirty="0" smtClean="0"/>
              <a:t>необходимые  данные </a:t>
            </a:r>
            <a:r>
              <a:rPr lang="ru-RU" b="0" i="0" u="none" baseline="0" dirty="0"/>
              <a:t>о цвете.</a:t>
            </a:r>
            <a:endParaRPr lang="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1988840"/>
            <a:ext cx="70567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X-</a:t>
            </a:r>
            <a:r>
              <a:rPr lang="en-US" dirty="0" err="1" smtClean="0"/>
              <a:t>rait</a:t>
            </a:r>
            <a:r>
              <a:rPr lang="en-US" dirty="0" smtClean="0"/>
              <a:t> </a:t>
            </a:r>
            <a:r>
              <a:rPr lang="ru-RU" b="0" i="0" u="none" baseline="0" dirty="0" err="1" smtClean="0"/>
              <a:t>Savant</a:t>
            </a:r>
            <a:r>
              <a:rPr lang="ru-RU" b="0" i="0" u="none" baseline="0" dirty="0" smtClean="0"/>
              <a:t> </a:t>
            </a:r>
            <a:r>
              <a:rPr lang="ru-RU" b="0" i="0" u="none" baseline="0" dirty="0"/>
              <a:t>идентифицирует </a:t>
            </a:r>
            <a:r>
              <a:rPr lang="ru-RU" b="0" i="0" u="none" baseline="0" dirty="0" smtClean="0"/>
              <a:t>цвет</a:t>
            </a:r>
            <a:r>
              <a:rPr lang="ru-RU" dirty="0" smtClean="0"/>
              <a:t> участка кузова</a:t>
            </a:r>
            <a:r>
              <a:rPr lang="en-US" b="0" i="0" u="none" baseline="0" dirty="0" smtClean="0"/>
              <a:t> </a:t>
            </a:r>
            <a:r>
              <a:rPr lang="ru-RU" dirty="0" smtClean="0"/>
              <a:t>автомобиля </a:t>
            </a:r>
            <a:r>
              <a:rPr lang="ru-RU" b="0" i="0" u="none" dirty="0" smtClean="0"/>
              <a:t> очищенного от загрязнений, </a:t>
            </a:r>
            <a:r>
              <a:rPr lang="ru-RU" dirty="0" smtClean="0"/>
              <a:t>рядом с</a:t>
            </a:r>
            <a:r>
              <a:rPr lang="ru-RU" b="0" i="0" u="none" baseline="0" dirty="0" smtClean="0"/>
              <a:t> повреждением. </a:t>
            </a:r>
            <a:endParaRPr lang="ru-RU" b="0" i="0" u="none" baseline="0" dirty="0"/>
          </a:p>
          <a:p>
            <a:pPr algn="l" rtl="0"/>
            <a:r>
              <a:rPr lang="en-US" dirty="0" smtClean="0"/>
              <a:t>X-</a:t>
            </a:r>
            <a:r>
              <a:rPr lang="en-US" dirty="0" err="1" smtClean="0"/>
              <a:t>rait</a:t>
            </a:r>
            <a:r>
              <a:rPr lang="en-US" dirty="0" smtClean="0"/>
              <a:t> </a:t>
            </a:r>
            <a:r>
              <a:rPr lang="ru-RU" b="0" i="0" u="none" baseline="0" dirty="0" err="1" smtClean="0"/>
              <a:t>Savant</a:t>
            </a:r>
            <a:r>
              <a:rPr lang="ru-RU" b="0" i="0" u="none" baseline="0" dirty="0" smtClean="0"/>
              <a:t> </a:t>
            </a:r>
            <a:r>
              <a:rPr lang="ru-RU" dirty="0" smtClean="0"/>
              <a:t>четко</a:t>
            </a:r>
            <a:r>
              <a:rPr lang="ru-RU" b="0" i="0" u="none" baseline="0" dirty="0" smtClean="0"/>
              <a:t> определяет и солид</a:t>
            </a:r>
            <a:r>
              <a:rPr lang="ru-RU" dirty="0" smtClean="0"/>
              <a:t>ные, </a:t>
            </a:r>
            <a:r>
              <a:rPr lang="ru-RU" b="0" i="0" u="none" baseline="0" dirty="0" smtClean="0"/>
              <a:t>и </a:t>
            </a:r>
            <a:r>
              <a:rPr lang="ru-RU" b="0" i="0" u="none" baseline="0" dirty="0"/>
              <a:t>эффектные </a:t>
            </a:r>
            <a:r>
              <a:rPr lang="ru-RU" dirty="0" smtClean="0"/>
              <a:t>цвета</a:t>
            </a:r>
            <a:r>
              <a:rPr lang="ru-RU" b="0" i="0" u="none" baseline="0" dirty="0" smtClean="0"/>
              <a:t>. </a:t>
            </a:r>
            <a:endParaRPr lang="ru-RU" b="0" i="0" u="none" baseline="0" dirty="0"/>
          </a:p>
          <a:p>
            <a:endParaRPr lang="ru" dirty="0" smtClean="0"/>
          </a:p>
          <a:p>
            <a:r>
              <a:rPr lang="ru-RU" b="0" i="0" u="none" baseline="0" dirty="0" smtClean="0"/>
              <a:t>Этот </a:t>
            </a:r>
            <a:r>
              <a:rPr lang="ru-RU" b="0" i="0" u="none" baseline="0" dirty="0" err="1" smtClean="0"/>
              <a:t>четырехуголовой</a:t>
            </a:r>
            <a:r>
              <a:rPr lang="ru-RU" b="0" i="0" u="none" baseline="0" dirty="0" smtClean="0"/>
              <a:t> </a:t>
            </a:r>
            <a:r>
              <a:rPr lang="ru-RU" b="0" i="0" u="none" baseline="0" dirty="0"/>
              <a:t>измерительный прибор дает очень точные </a:t>
            </a:r>
            <a:r>
              <a:rPr lang="ru-RU" b="0" i="0" u="none" baseline="0" dirty="0" smtClean="0"/>
              <a:t>результаты</a:t>
            </a:r>
            <a:r>
              <a:rPr lang="ru-RU" b="0" i="0" u="none" baseline="0" dirty="0"/>
              <a:t>. </a:t>
            </a:r>
            <a:r>
              <a:rPr lang="en-US" b="0" i="0" u="none" baseline="0" dirty="0" smtClean="0"/>
              <a:t>X-</a:t>
            </a:r>
            <a:r>
              <a:rPr lang="en-US" b="0" i="0" u="none" baseline="0" dirty="0" err="1" smtClean="0"/>
              <a:t>rait</a:t>
            </a:r>
            <a:r>
              <a:rPr lang="en-US" b="0" i="0" u="none" baseline="0" dirty="0" smtClean="0"/>
              <a:t> </a:t>
            </a:r>
            <a:r>
              <a:rPr lang="ru-RU" b="0" i="0" u="none" baseline="0" dirty="0" err="1" smtClean="0"/>
              <a:t>Savant</a:t>
            </a:r>
            <a:r>
              <a:rPr lang="ru-RU" b="0" i="0" u="none" baseline="0" dirty="0" smtClean="0"/>
              <a:t> </a:t>
            </a:r>
            <a:r>
              <a:rPr lang="ru-RU" b="0" i="0" u="none" baseline="0" dirty="0"/>
              <a:t>сохраняет измеренные данные, которые </a:t>
            </a:r>
            <a:r>
              <a:rPr lang="ru-RU" dirty="0" smtClean="0"/>
              <a:t>преобразуются компьютерной программой </a:t>
            </a:r>
            <a:r>
              <a:rPr lang="ru-RU" dirty="0" err="1" smtClean="0"/>
              <a:t>GenMix</a:t>
            </a:r>
            <a:r>
              <a:rPr lang="ru-RU" dirty="0" smtClean="0"/>
              <a:t> </a:t>
            </a:r>
            <a:r>
              <a:rPr lang="ru-RU" dirty="0" err="1" smtClean="0"/>
              <a:t>Pro</a:t>
            </a:r>
            <a:r>
              <a:rPr lang="ru-RU" dirty="0" smtClean="0"/>
              <a:t> 2.8.0.0</a:t>
            </a:r>
            <a:r>
              <a:rPr lang="ru-RU" b="0" i="0" u="none" baseline="0" dirty="0" smtClean="0"/>
              <a:t> </a:t>
            </a:r>
            <a:r>
              <a:rPr lang="ru-RU" b="0" i="0" u="none" baseline="0" dirty="0"/>
              <a:t>в готовые к использованию формулы </a:t>
            </a:r>
            <a:r>
              <a:rPr lang="ru-RU" dirty="0" smtClean="0"/>
              <a:t>для смешивания в </a:t>
            </a:r>
            <a:r>
              <a:rPr lang="ru-RU" dirty="0" err="1" smtClean="0"/>
              <a:t>микс-системе</a:t>
            </a:r>
            <a:r>
              <a:rPr lang="ru-RU" dirty="0" smtClean="0"/>
              <a:t> </a:t>
            </a:r>
            <a:r>
              <a:rPr lang="ru-RU" dirty="0" err="1" smtClean="0"/>
              <a:t>General</a:t>
            </a:r>
            <a:r>
              <a:rPr lang="ru-RU" dirty="0" smtClean="0"/>
              <a:t> </a:t>
            </a:r>
            <a:r>
              <a:rPr lang="ru-RU" b="0" i="0" u="none" baseline="0" dirty="0" smtClean="0"/>
              <a:t>.</a:t>
            </a:r>
            <a:endParaRPr lang="ru-RU" b="0" i="0" u="none" baseline="0" dirty="0"/>
          </a:p>
          <a:p>
            <a:endParaRPr lang="ru" dirty="0" smtClean="0"/>
          </a:p>
          <a:p>
            <a:pPr algn="l" rtl="0"/>
            <a:r>
              <a:rPr lang="ru-RU" b="0" i="0" u="none" baseline="0" dirty="0"/>
              <a:t>Применение </a:t>
            </a:r>
            <a:r>
              <a:rPr lang="en-US" b="0" i="0" u="none" baseline="0" dirty="0" smtClean="0"/>
              <a:t>X-</a:t>
            </a:r>
            <a:r>
              <a:rPr lang="en-US" b="0" i="0" u="none" baseline="0" dirty="0" err="1" smtClean="0"/>
              <a:t>rait</a:t>
            </a:r>
            <a:r>
              <a:rPr lang="en-US" b="0" i="0" u="none" baseline="0" dirty="0" smtClean="0"/>
              <a:t> </a:t>
            </a:r>
            <a:r>
              <a:rPr lang="ru-RU" b="0" i="0" u="none" baseline="0" dirty="0" err="1" smtClean="0"/>
              <a:t>Savant</a:t>
            </a:r>
            <a:r>
              <a:rPr lang="ru-RU" b="0" i="0" u="none" baseline="0" dirty="0" smtClean="0"/>
              <a:t> </a:t>
            </a:r>
            <a:r>
              <a:rPr lang="ru-RU" b="0" i="0" u="none" baseline="0" dirty="0"/>
              <a:t>особенно эффективно, когда дело касается сложных цветов (например, отклонения заводской окраски, редкие цвета или цвета с большим количеством вариантов). </a:t>
            </a:r>
          </a:p>
          <a:p>
            <a:pPr algn="l" rtl="0"/>
            <a:r>
              <a:rPr lang="ru-RU" b="0" i="0" u="none" baseline="0" dirty="0" smtClean="0"/>
              <a:t>Со </a:t>
            </a:r>
            <a:r>
              <a:rPr lang="ru-RU" b="0" i="0" u="none" baseline="0" dirty="0"/>
              <a:t>спектрофотометром </a:t>
            </a:r>
            <a:r>
              <a:rPr lang="en-US" b="0" i="0" u="none" baseline="0" dirty="0" smtClean="0"/>
              <a:t>X-</a:t>
            </a:r>
            <a:r>
              <a:rPr lang="en-US" b="0" i="0" u="none" baseline="0" dirty="0" err="1" smtClean="0"/>
              <a:t>rait</a:t>
            </a:r>
            <a:r>
              <a:rPr lang="en-US" b="0" i="0" u="none" baseline="0" dirty="0" smtClean="0"/>
              <a:t> </a:t>
            </a:r>
            <a:r>
              <a:rPr lang="ru-RU" b="0" i="0" u="none" baseline="0" dirty="0" err="1" smtClean="0"/>
              <a:t>Savant</a:t>
            </a:r>
            <a:r>
              <a:rPr lang="ru-RU" b="0" i="0" u="none" baseline="0" dirty="0" smtClean="0"/>
              <a:t>  мож</a:t>
            </a:r>
            <a:r>
              <a:rPr lang="ru-RU" dirty="0" smtClean="0"/>
              <a:t>но</a:t>
            </a:r>
            <a:r>
              <a:rPr lang="ru-RU" b="0" i="0" u="none" baseline="0" dirty="0" smtClean="0"/>
              <a:t> </a:t>
            </a:r>
            <a:r>
              <a:rPr lang="ru-RU" b="0" i="0" u="none" baseline="0" dirty="0"/>
              <a:t>легко идентифицировать все эти </a:t>
            </a:r>
            <a:r>
              <a:rPr lang="ru-RU" b="0" i="0" u="none" baseline="0" dirty="0" smtClean="0"/>
              <a:t>цвета.</a:t>
            </a:r>
            <a:endParaRPr lang="ru" dirty="0"/>
          </a:p>
        </p:txBody>
      </p:sp>
      <p:sp>
        <p:nvSpPr>
          <p:cNvPr id="5" name="Rectangle 4"/>
          <p:cNvSpPr/>
          <p:nvPr/>
        </p:nvSpPr>
        <p:spPr>
          <a:xfrm>
            <a:off x="1403648" y="836712"/>
            <a:ext cx="6840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000" dirty="0" smtClean="0"/>
              <a:t>Спектрофотометр </a:t>
            </a:r>
            <a:r>
              <a:rPr lang="en-US" sz="3000" dirty="0" smtClean="0"/>
              <a:t>X-</a:t>
            </a:r>
            <a:r>
              <a:rPr lang="en-US" sz="3000" dirty="0" err="1" smtClean="0"/>
              <a:t>rait</a:t>
            </a:r>
            <a:r>
              <a:rPr lang="en-US" sz="3000" dirty="0" smtClean="0"/>
              <a:t> </a:t>
            </a:r>
            <a:r>
              <a:rPr lang="ru-RU" sz="3000" dirty="0" err="1" smtClean="0"/>
              <a:t>Savant</a:t>
            </a:r>
            <a:r>
              <a:rPr lang="ru-RU" sz="3000" dirty="0" smtClean="0"/>
              <a:t> - быстрое и эффективное определение цвета.</a:t>
            </a:r>
            <a:endParaRPr lang="ru" sz="3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15616" y="476672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/>
            <a:r>
              <a:rPr lang="ru-RU" sz="3000" b="0" i="0" u="none" baseline="0" dirty="0"/>
              <a:t>Быстрый и надежный способ </a:t>
            </a:r>
            <a:endParaRPr lang="ru-RU" sz="3000" b="0" i="0" u="none" baseline="0" dirty="0" smtClean="0"/>
          </a:p>
          <a:p>
            <a:pPr algn="r" rtl="0"/>
            <a:r>
              <a:rPr lang="ru-RU" sz="3000" b="0" i="0" u="none" baseline="0" dirty="0" smtClean="0"/>
              <a:t>найти </a:t>
            </a:r>
            <a:r>
              <a:rPr lang="ru-RU" sz="3000" b="0" i="0" u="none" baseline="0" dirty="0"/>
              <a:t>правильную </a:t>
            </a:r>
            <a:r>
              <a:rPr lang="ru-RU" sz="3000" b="0" i="0" u="none" baseline="0" dirty="0" smtClean="0"/>
              <a:t>формулу</a:t>
            </a:r>
            <a:endParaRPr lang="ru" sz="3000" dirty="0"/>
          </a:p>
        </p:txBody>
      </p:sp>
      <p:sp>
        <p:nvSpPr>
          <p:cNvPr id="7" name="Rectangle 6"/>
          <p:cNvSpPr/>
          <p:nvPr/>
        </p:nvSpPr>
        <p:spPr>
          <a:xfrm>
            <a:off x="1115616" y="1628800"/>
            <a:ext cx="73448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Правильную формулу смешивания можно найти разными способами.</a:t>
            </a:r>
          </a:p>
          <a:p>
            <a:r>
              <a:rPr lang="ru-RU" b="0" i="0" u="none" baseline="0" dirty="0" smtClean="0"/>
              <a:t>Компания </a:t>
            </a:r>
            <a:r>
              <a:rPr lang="ru-RU" b="0" i="0" u="none" baseline="0" dirty="0" err="1"/>
              <a:t>General</a:t>
            </a:r>
            <a:r>
              <a:rPr lang="ru-RU" b="0" i="0" u="none" baseline="0" dirty="0"/>
              <a:t> предлагает различные </a:t>
            </a:r>
            <a:r>
              <a:rPr lang="ru-RU" dirty="0" smtClean="0"/>
              <a:t>инструменты</a:t>
            </a:r>
            <a:r>
              <a:rPr lang="ru-RU" b="0" i="0" u="none" baseline="0" dirty="0" smtClean="0"/>
              <a:t>, для </a:t>
            </a:r>
            <a:r>
              <a:rPr lang="ru-RU" dirty="0" smtClean="0"/>
              <a:t>эффективного и продуктивного </a:t>
            </a:r>
            <a:r>
              <a:rPr lang="ru-RU" b="0" i="0" u="none" baseline="0" dirty="0" smtClean="0"/>
              <a:t>поиска формулы.</a:t>
            </a:r>
            <a:endParaRPr lang="ru-RU" b="0" i="0" u="none" baseline="0" dirty="0"/>
          </a:p>
          <a:p>
            <a:endParaRPr lang="ru" dirty="0" smtClean="0"/>
          </a:p>
          <a:p>
            <a:r>
              <a:rPr lang="ru-RU" b="0" i="0" u="none" baseline="0" dirty="0" err="1"/>
              <a:t>Колор-боксы</a:t>
            </a:r>
            <a:r>
              <a:rPr lang="ru-RU" b="0" i="0" u="none" baseline="0" dirty="0"/>
              <a:t>. </a:t>
            </a:r>
            <a:r>
              <a:rPr lang="ru-RU" b="0" i="0" u="none" baseline="0" dirty="0" smtClean="0"/>
              <a:t> </a:t>
            </a:r>
            <a:r>
              <a:rPr lang="ru-RU" dirty="0"/>
              <a:t>К</a:t>
            </a:r>
            <a:r>
              <a:rPr lang="ru-RU" b="0" i="0" u="none" baseline="0" dirty="0" smtClean="0"/>
              <a:t>омпания </a:t>
            </a:r>
            <a:r>
              <a:rPr lang="ru-RU" b="0" i="0" u="none" baseline="0" dirty="0" err="1"/>
              <a:t>General</a:t>
            </a:r>
            <a:r>
              <a:rPr lang="ru-RU" b="0" i="0" u="none" baseline="0" dirty="0"/>
              <a:t> предлагает </a:t>
            </a:r>
            <a:r>
              <a:rPr lang="ru-RU" b="0" i="0" u="none" baseline="0" dirty="0" smtClean="0"/>
              <a:t>подборку цветов </a:t>
            </a:r>
            <a:r>
              <a:rPr lang="ru-RU" b="0" i="0" u="none" baseline="0" dirty="0"/>
              <a:t>и их </a:t>
            </a:r>
            <a:r>
              <a:rPr lang="ru-RU" b="0" i="0" u="none" baseline="0" dirty="0" smtClean="0"/>
              <a:t>вариантов</a:t>
            </a:r>
            <a:r>
              <a:rPr lang="ru-RU" dirty="0" smtClean="0"/>
              <a:t> на все заводские цвета европейских и азиатских </a:t>
            </a:r>
            <a:r>
              <a:rPr lang="ru-RU" dirty="0" err="1" smtClean="0"/>
              <a:t>автопроизводителей</a:t>
            </a:r>
            <a:r>
              <a:rPr lang="ru-RU" dirty="0" smtClean="0"/>
              <a:t>.</a:t>
            </a:r>
            <a:endParaRPr lang="ru-RU" b="0" i="0" u="none" baseline="0" dirty="0"/>
          </a:p>
          <a:p>
            <a:endParaRPr lang="ru" dirty="0" smtClean="0"/>
          </a:p>
          <a:p>
            <a:pPr algn="l" rtl="0"/>
            <a:r>
              <a:rPr lang="ru-RU" b="0" i="0" u="none" baseline="0" dirty="0"/>
              <a:t>Боксы составляются </a:t>
            </a:r>
            <a:r>
              <a:rPr lang="ru-RU" b="0" i="0" u="none" baseline="0" dirty="0" smtClean="0"/>
              <a:t>из образцов цвета, собранные </a:t>
            </a:r>
          </a:p>
          <a:p>
            <a:pPr algn="l" rtl="0"/>
            <a:r>
              <a:rPr lang="ru-RU" b="0" i="0" u="none" baseline="0" dirty="0" smtClean="0"/>
              <a:t>в веера, </a:t>
            </a:r>
            <a:r>
              <a:rPr lang="ru-RU" dirty="0" smtClean="0"/>
              <a:t>с</a:t>
            </a:r>
            <a:r>
              <a:rPr lang="ru-RU" b="0" i="0" u="none" baseline="0" dirty="0" smtClean="0"/>
              <a:t> нанесением </a:t>
            </a:r>
            <a:r>
              <a:rPr lang="ru-RU" dirty="0" smtClean="0"/>
              <a:t>оригинальной</a:t>
            </a:r>
            <a:r>
              <a:rPr lang="ru-RU" b="0" i="0" u="none" baseline="0" dirty="0" smtClean="0"/>
              <a:t> краски </a:t>
            </a:r>
            <a:r>
              <a:rPr lang="ru-RU" b="0" i="0" u="none" baseline="0" dirty="0" err="1"/>
              <a:t>General</a:t>
            </a:r>
            <a:r>
              <a:rPr lang="ru-RU" b="0" i="0" u="none" baseline="0" dirty="0" smtClean="0"/>
              <a:t>, </a:t>
            </a:r>
          </a:p>
          <a:p>
            <a:pPr algn="l" rtl="0"/>
            <a:r>
              <a:rPr lang="ru-RU" b="0" i="0" u="none" baseline="0" dirty="0" smtClean="0"/>
              <a:t>что </a:t>
            </a:r>
            <a:r>
              <a:rPr lang="ru-RU" b="0" i="0" u="none" baseline="0" dirty="0"/>
              <a:t>обеспечивает </a:t>
            </a:r>
            <a:r>
              <a:rPr lang="ru-RU" b="0" i="0" u="none" baseline="0" dirty="0" smtClean="0"/>
              <a:t>точное </a:t>
            </a:r>
            <a:r>
              <a:rPr lang="ru-RU" b="0" i="0" u="none" baseline="0" dirty="0"/>
              <a:t>сравнение цвета. </a:t>
            </a:r>
          </a:p>
          <a:p>
            <a:endParaRPr lang="ru" dirty="0" smtClean="0"/>
          </a:p>
          <a:p>
            <a:pPr algn="l" rtl="0"/>
            <a:r>
              <a:rPr lang="ru-RU" b="0" i="0" u="none" baseline="0" dirty="0"/>
              <a:t>На обратной стороне образца </a:t>
            </a:r>
            <a:r>
              <a:rPr lang="ru-RU" b="0" i="0" u="none" baseline="0" dirty="0" smtClean="0"/>
              <a:t>напечатана информация </a:t>
            </a:r>
            <a:br>
              <a:rPr lang="ru-RU" b="0" i="0" u="none" baseline="0" dirty="0" smtClean="0"/>
            </a:br>
            <a:r>
              <a:rPr lang="ru-RU" b="0" i="0" u="none" baseline="0" dirty="0" smtClean="0"/>
              <a:t>соответствующего цветового кода, названия и </a:t>
            </a:r>
          </a:p>
          <a:p>
            <a:pPr algn="l" rtl="0"/>
            <a:r>
              <a:rPr lang="ru-RU" dirty="0" smtClean="0"/>
              <a:t>цветового отклонения цвета (вариант)</a:t>
            </a:r>
            <a:r>
              <a:rPr lang="ru-RU" b="0" i="0" u="none" baseline="0" dirty="0" smtClean="0"/>
              <a:t>.</a:t>
            </a:r>
            <a:endParaRPr lang="ru" dirty="0"/>
          </a:p>
        </p:txBody>
      </p:sp>
      <p:pic>
        <p:nvPicPr>
          <p:cNvPr id="5" name="Picture 4" descr="BF6Q36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20632" y="4913784"/>
            <a:ext cx="2123368" cy="194421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Picture 6" descr="06_foto_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3356992"/>
            <a:ext cx="2051720" cy="154960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2" y="1124744"/>
            <a:ext cx="712879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1" i="0" u="none" baseline="0" dirty="0" smtClean="0"/>
              <a:t>    GP </a:t>
            </a:r>
            <a:r>
              <a:rPr lang="ru-RU" b="1" i="0" u="none" baseline="0" dirty="0" err="1"/>
              <a:t>Pro</a:t>
            </a:r>
            <a:endParaRPr lang="ru-RU" b="1" i="0" u="none" baseline="0" dirty="0"/>
          </a:p>
          <a:p>
            <a:pPr algn="l" rtl="0"/>
            <a:r>
              <a:rPr lang="ru-RU" sz="1700" b="0" i="0" u="none" baseline="0" dirty="0"/>
              <a:t>Программа </a:t>
            </a:r>
            <a:r>
              <a:rPr lang="ru-RU" sz="1700" b="0" i="0" u="none" baseline="0" dirty="0" err="1"/>
              <a:t>GenMix</a:t>
            </a:r>
            <a:r>
              <a:rPr lang="ru-RU" sz="1700" b="0" i="0" u="none" baseline="0" dirty="0"/>
              <a:t> </a:t>
            </a:r>
            <a:r>
              <a:rPr lang="ru-RU" sz="1700" b="0" i="0" u="none" baseline="0" dirty="0" err="1"/>
              <a:t>Pro</a:t>
            </a:r>
            <a:r>
              <a:rPr lang="ru-RU" sz="1700" b="0" i="0" u="none" baseline="0" dirty="0"/>
              <a:t> </a:t>
            </a:r>
            <a:r>
              <a:rPr lang="ru-RU" sz="1700" b="0" i="0" u="none" baseline="0" dirty="0" smtClean="0"/>
              <a:t> </a:t>
            </a:r>
            <a:r>
              <a:rPr lang="ru-RU" sz="1700" b="0" i="0" u="none" baseline="0" dirty="0"/>
              <a:t>содержит много функций, </a:t>
            </a:r>
            <a:r>
              <a:rPr lang="ru-RU" sz="1700" b="0" i="0" u="none" baseline="0" dirty="0" smtClean="0"/>
              <a:t>облегчающих повседневную </a:t>
            </a:r>
            <a:r>
              <a:rPr lang="ru-RU" sz="1700" b="0" i="0" u="none" baseline="0" dirty="0"/>
              <a:t>работу маляра. </a:t>
            </a:r>
            <a:r>
              <a:rPr lang="ru-RU" sz="1700" b="0" i="0" u="none" baseline="0" dirty="0" smtClean="0"/>
              <a:t>Программное </a:t>
            </a:r>
            <a:r>
              <a:rPr lang="ru-RU" sz="1700" b="0" i="0" u="none" baseline="0" dirty="0"/>
              <a:t>обеспечение GP </a:t>
            </a:r>
            <a:r>
              <a:rPr lang="ru-RU" sz="1700" b="0" i="0" u="none" baseline="0" dirty="0" err="1"/>
              <a:t>Pro</a:t>
            </a:r>
            <a:r>
              <a:rPr lang="ru-RU" sz="1700" b="0" i="0" u="none" baseline="0" dirty="0"/>
              <a:t> </a:t>
            </a:r>
            <a:r>
              <a:rPr lang="ru-RU" sz="1700" dirty="0" smtClean="0"/>
              <a:t>содержит</a:t>
            </a:r>
            <a:r>
              <a:rPr lang="ru-RU" sz="1700" b="0" i="0" u="none" baseline="0" dirty="0" smtClean="0"/>
              <a:t> все актуальные формулы. </a:t>
            </a:r>
            <a:r>
              <a:rPr lang="ru-RU" sz="1700" b="0" i="0" u="none" baseline="0" dirty="0" smtClean="0"/>
              <a:t>Поиск </a:t>
            </a:r>
            <a:r>
              <a:rPr lang="ru-RU" sz="1700" b="0" i="0" u="none" baseline="0" dirty="0"/>
              <a:t>формулы можно вести по цветовому коду или </a:t>
            </a:r>
            <a:r>
              <a:rPr lang="ru-RU" sz="1700" b="0" i="0" u="none" baseline="0" dirty="0" smtClean="0"/>
              <a:t>по результатам </a:t>
            </a:r>
            <a:r>
              <a:rPr lang="ru-RU" sz="1700" b="0" i="0" u="none" baseline="0" dirty="0"/>
              <a:t>измерений спектрофотометра.</a:t>
            </a:r>
            <a:endParaRPr lang="ru" sz="1700" dirty="0"/>
          </a:p>
        </p:txBody>
      </p:sp>
      <p:sp>
        <p:nvSpPr>
          <p:cNvPr id="5" name="Rectangle 4"/>
          <p:cNvSpPr/>
          <p:nvPr/>
        </p:nvSpPr>
        <p:spPr>
          <a:xfrm>
            <a:off x="1259632" y="2564904"/>
            <a:ext cx="712879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600" b="0" i="0" u="none" baseline="0" dirty="0" smtClean="0"/>
              <a:t>     </a:t>
            </a:r>
            <a:r>
              <a:rPr lang="ru-RU" sz="1700" b="0" i="0" u="none" baseline="0" dirty="0" smtClean="0"/>
              <a:t>При </a:t>
            </a:r>
            <a:r>
              <a:rPr lang="ru-RU" sz="1700" b="0" i="0" u="none" baseline="0" dirty="0"/>
              <a:t>работе со спектрофотометром программа GP </a:t>
            </a:r>
            <a:r>
              <a:rPr lang="ru-RU" sz="1700" b="0" i="0" u="none" baseline="0" dirty="0" err="1"/>
              <a:t>Pro</a:t>
            </a:r>
            <a:r>
              <a:rPr lang="ru-RU" sz="1700" b="1" i="0" u="none" baseline="0" dirty="0"/>
              <a:t> анализирует </a:t>
            </a:r>
            <a:r>
              <a:rPr lang="ru-RU" sz="1700" b="0" i="0" u="none" baseline="0" dirty="0"/>
              <a:t>данные измерений и </a:t>
            </a:r>
            <a:r>
              <a:rPr lang="ru-RU" sz="1700" b="0" i="0" u="none" baseline="0" dirty="0" smtClean="0"/>
              <a:t>предлагает формулы </a:t>
            </a:r>
            <a:r>
              <a:rPr lang="ru-RU" sz="1700" b="0" i="0" u="none" baseline="0" dirty="0"/>
              <a:t>из базы данных, которые лучше всего подходят к замеренному оттенку. </a:t>
            </a:r>
          </a:p>
          <a:p>
            <a:r>
              <a:rPr lang="ru" sz="1700" dirty="0" smtClean="0"/>
              <a:t>      </a:t>
            </a:r>
            <a:r>
              <a:rPr lang="ru-RU" sz="1700" b="0" i="0" u="none" baseline="0" dirty="0" smtClean="0"/>
              <a:t>После </a:t>
            </a:r>
            <a:r>
              <a:rPr lang="ru-RU" sz="1700" b="0" i="0" u="none" baseline="0" dirty="0"/>
              <a:t>выбора требуемой базовой формулы происходит автоматическая </a:t>
            </a:r>
            <a:r>
              <a:rPr lang="ru-RU" sz="1700" b="1" i="0" u="none" baseline="0" dirty="0"/>
              <a:t>корректировка</a:t>
            </a:r>
            <a:r>
              <a:rPr lang="ru-RU" sz="1700" b="0" i="0" u="none" baseline="0" dirty="0"/>
              <a:t> формулы </a:t>
            </a:r>
            <a:r>
              <a:rPr lang="ru-RU" sz="1700" b="0" i="0" u="none" baseline="0" dirty="0" smtClean="0"/>
              <a:t>смешивания на </a:t>
            </a:r>
            <a:r>
              <a:rPr lang="ru-RU" sz="1700" b="0" i="0" u="none" baseline="0" dirty="0"/>
              <a:t>основании </a:t>
            </a:r>
            <a:r>
              <a:rPr lang="ru-RU" sz="1700" dirty="0" smtClean="0"/>
              <a:t>данных измерения.</a:t>
            </a:r>
          </a:p>
          <a:p>
            <a:r>
              <a:rPr lang="ru-RU" sz="1700" b="0" i="0" u="none" baseline="0" dirty="0" smtClean="0"/>
              <a:t>     Эти </a:t>
            </a:r>
            <a:r>
              <a:rPr lang="ru-RU" sz="1700" b="0" i="0" u="none" baseline="0" dirty="0"/>
              <a:t>данные могут быть переданы непосредственно на подключенные электронные </a:t>
            </a:r>
            <a:r>
              <a:rPr lang="ru-RU" sz="1700" b="0" i="0" u="none" baseline="0" dirty="0" smtClean="0"/>
              <a:t>весы с </a:t>
            </a:r>
            <a:r>
              <a:rPr lang="ru-RU" sz="1700" b="0" i="0" u="none" baseline="0" dirty="0"/>
              <a:t>точным указанием количества.</a:t>
            </a:r>
          </a:p>
          <a:p>
            <a:pPr algn="l" rtl="0"/>
            <a:r>
              <a:rPr lang="ru" sz="1700" dirty="0" smtClean="0"/>
              <a:t>     </a:t>
            </a:r>
            <a:r>
              <a:rPr lang="ru-RU" sz="1700" b="0" i="0" u="none" baseline="0" dirty="0" smtClean="0"/>
              <a:t>Система </a:t>
            </a:r>
            <a:r>
              <a:rPr lang="ru-RU" sz="1700" b="0" i="0" u="none" baseline="0" dirty="0"/>
              <a:t>позволяет сохранить собственные формулы клиента </a:t>
            </a:r>
            <a:r>
              <a:rPr lang="ru-RU" sz="1700" dirty="0" smtClean="0"/>
              <a:t>с комментариями</a:t>
            </a:r>
            <a:r>
              <a:rPr lang="ru-RU" sz="1700" b="0" i="0" u="none" baseline="0" dirty="0" smtClean="0"/>
              <a:t> для </a:t>
            </a:r>
            <a:r>
              <a:rPr lang="ru-RU" sz="1700" b="0" i="0" u="none" baseline="0" dirty="0"/>
              <a:t>использования в </a:t>
            </a:r>
            <a:r>
              <a:rPr lang="ru-RU" sz="1700" dirty="0" smtClean="0"/>
              <a:t>дальнейшем</a:t>
            </a:r>
            <a:r>
              <a:rPr lang="ru-RU" sz="1700" b="0" i="0" u="none" baseline="0" dirty="0" smtClean="0"/>
              <a:t>. </a:t>
            </a:r>
            <a:endParaRPr lang="ru-RU" sz="1700" b="0" i="0" u="none" baseline="0" dirty="0"/>
          </a:p>
          <a:p>
            <a:r>
              <a:rPr lang="ru" sz="1700" dirty="0" smtClean="0"/>
              <a:t>     </a:t>
            </a:r>
            <a:r>
              <a:rPr lang="ru-RU" sz="1700" b="0" i="0" u="none" baseline="0" dirty="0" smtClean="0"/>
              <a:t>В </a:t>
            </a:r>
            <a:r>
              <a:rPr lang="ru-RU" sz="1700" b="0" i="0" u="none" baseline="0" dirty="0"/>
              <a:t>дополнение к поиску </a:t>
            </a:r>
            <a:r>
              <a:rPr lang="ru-RU" sz="1700" dirty="0" smtClean="0"/>
              <a:t>формулы, в GP </a:t>
            </a:r>
            <a:r>
              <a:rPr lang="ru-RU" sz="1700" dirty="0" err="1" smtClean="0"/>
              <a:t>Pro</a:t>
            </a:r>
            <a:r>
              <a:rPr lang="ru-RU" sz="1700" dirty="0" smtClean="0"/>
              <a:t> существуют </a:t>
            </a:r>
            <a:r>
              <a:rPr lang="ru-RU" sz="1700" b="0" i="0" u="none" baseline="0" dirty="0" smtClean="0"/>
              <a:t>разделы </a:t>
            </a:r>
            <a:r>
              <a:rPr lang="ru-RU" sz="1700" b="0" i="0" u="none" baseline="0" dirty="0"/>
              <a:t>цветовой </a:t>
            </a:r>
            <a:r>
              <a:rPr lang="ru-RU" sz="1700" b="0" i="0" u="none" baseline="0" dirty="0" smtClean="0"/>
              <a:t>информации, содержащие </a:t>
            </a:r>
            <a:r>
              <a:rPr lang="ru-RU" sz="1700" b="0" i="0" u="none" baseline="0" dirty="0"/>
              <a:t>дополнительную информацию для каждого бренда, в </a:t>
            </a:r>
            <a:r>
              <a:rPr lang="ru-RU" sz="1700" dirty="0" smtClean="0"/>
              <a:t>том числе ц</a:t>
            </a:r>
            <a:r>
              <a:rPr lang="ru-RU" sz="1700" b="0" i="0" u="none" baseline="0" dirty="0" smtClean="0"/>
              <a:t>вета</a:t>
            </a:r>
            <a:r>
              <a:rPr lang="ru-RU" sz="1700" b="0" i="0" u="none" dirty="0" smtClean="0"/>
              <a:t> </a:t>
            </a:r>
            <a:r>
              <a:rPr lang="ru-RU" sz="1700" b="0" i="0" u="none" baseline="0" dirty="0" smtClean="0"/>
              <a:t>добавленных вариантов и место расположения </a:t>
            </a:r>
            <a:r>
              <a:rPr lang="ru-RU" sz="1700" b="0" i="0" u="none" baseline="0" dirty="0"/>
              <a:t>кода.</a:t>
            </a:r>
            <a:endParaRPr lang="ru" sz="17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9632" y="1268760"/>
            <a:ext cx="66247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0" i="0" u="none" baseline="0" dirty="0"/>
              <a:t>Поиск формулы через Интернет.</a:t>
            </a:r>
          </a:p>
          <a:p>
            <a:endParaRPr lang="ru" sz="2000" dirty="0" smtClean="0"/>
          </a:p>
          <a:p>
            <a:pPr algn="l" rtl="0"/>
            <a:r>
              <a:rPr lang="ru-RU" sz="2000" b="0" i="0" u="none" baseline="0" dirty="0"/>
              <a:t>Чтобы найти требуемый цвет через Интернет, </a:t>
            </a:r>
            <a:r>
              <a:rPr lang="ru-RU" sz="2000" dirty="0" smtClean="0"/>
              <a:t>зайдите</a:t>
            </a:r>
            <a:r>
              <a:rPr lang="ru-RU" sz="2000" b="0" i="0" u="none" baseline="0" dirty="0" smtClean="0"/>
              <a:t> </a:t>
            </a:r>
            <a:r>
              <a:rPr lang="ru-RU" sz="2000" b="0" i="0" u="none" baseline="0" dirty="0"/>
              <a:t>на местный сайт </a:t>
            </a:r>
            <a:r>
              <a:rPr lang="ru-RU" sz="2000" b="0" i="0" u="none" baseline="0" dirty="0" err="1"/>
              <a:t>General</a:t>
            </a:r>
            <a:r>
              <a:rPr lang="ru-RU" sz="2000" b="0" i="0" u="none" baseline="0" dirty="0"/>
              <a:t>. В разделе Формулы вы найдете </a:t>
            </a:r>
            <a:r>
              <a:rPr lang="ru-RU" sz="2000" dirty="0" smtClean="0"/>
              <a:t>рабочие</a:t>
            </a:r>
            <a:r>
              <a:rPr lang="ru-RU" sz="2000" b="0" i="0" u="none" baseline="0" dirty="0" smtClean="0"/>
              <a:t> формулы </a:t>
            </a:r>
            <a:r>
              <a:rPr lang="ru-RU" sz="2000" b="0" i="0" u="none" baseline="0" dirty="0"/>
              <a:t>и информацию о цвете.</a:t>
            </a:r>
            <a:endParaRPr lang="ru" sz="2000" dirty="0"/>
          </a:p>
        </p:txBody>
      </p:sp>
      <p:sp>
        <p:nvSpPr>
          <p:cNvPr id="5" name="Rectangle 4"/>
          <p:cNvSpPr/>
          <p:nvPr/>
        </p:nvSpPr>
        <p:spPr>
          <a:xfrm>
            <a:off x="1259632" y="2996952"/>
            <a:ext cx="68407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0" i="0" u="none" baseline="0" dirty="0"/>
              <a:t>Горячая линия колористики.</a:t>
            </a:r>
          </a:p>
          <a:p>
            <a:pPr algn="l" rtl="0"/>
            <a:r>
              <a:rPr lang="ru-RU" sz="2000" b="0" i="0" u="none" baseline="0" dirty="0"/>
              <a:t>Вполне возможно, в какой-то момент вы не сможете определить правильный цвет, несмотря на наличие требуемого оборудования и корректное применение</a:t>
            </a:r>
          </a:p>
          <a:p>
            <a:pPr algn="l" rtl="0"/>
            <a:r>
              <a:rPr lang="ru-RU" sz="2000" b="0" i="0" u="none" baseline="0" dirty="0"/>
              <a:t>инструментов колористики. </a:t>
            </a:r>
          </a:p>
          <a:p>
            <a:r>
              <a:rPr lang="ru-RU" sz="2000" b="0" i="0" u="none" baseline="0" dirty="0"/>
              <a:t>В этом случае лаборатория колористики </a:t>
            </a:r>
            <a:r>
              <a:rPr lang="ru-RU" sz="2000" b="0" i="0" u="none" baseline="0" dirty="0" err="1"/>
              <a:t>General</a:t>
            </a:r>
            <a:r>
              <a:rPr lang="ru-RU" sz="2000" b="0" i="0" u="none" baseline="0" dirty="0"/>
              <a:t> </a:t>
            </a:r>
            <a:r>
              <a:rPr lang="ru-RU" sz="2000" b="0" i="0" u="none" baseline="0" dirty="0" smtClean="0"/>
              <a:t>окажет </a:t>
            </a:r>
            <a:r>
              <a:rPr lang="ru-RU" sz="2000" b="0" i="0" u="none" baseline="0" dirty="0"/>
              <a:t>вам </a:t>
            </a:r>
            <a:r>
              <a:rPr lang="ru-RU" sz="2000" dirty="0" smtClean="0"/>
              <a:t>быструю и надежную помощь</a:t>
            </a:r>
            <a:r>
              <a:rPr lang="ru-RU" sz="2000" b="0" i="0" u="none" baseline="0" dirty="0"/>
              <a:t>.</a:t>
            </a:r>
          </a:p>
          <a:p>
            <a:pPr algn="l" rtl="0"/>
            <a:r>
              <a:rPr lang="ru-RU" sz="2000" b="0" i="0" u="none" baseline="0" dirty="0"/>
              <a:t>Кроме того, вы можете отправить </a:t>
            </a:r>
            <a:r>
              <a:rPr lang="ru-RU" sz="2000" b="0" i="0" u="none" baseline="0" dirty="0" smtClean="0"/>
              <a:t>показания спектрофотометра </a:t>
            </a:r>
            <a:r>
              <a:rPr lang="en-US" sz="2000" b="0" i="0" u="none" baseline="0" dirty="0" smtClean="0"/>
              <a:t>X-</a:t>
            </a:r>
            <a:r>
              <a:rPr lang="en-US" sz="2000" b="0" i="0" u="none" baseline="0" dirty="0" err="1" smtClean="0"/>
              <a:t>rait</a:t>
            </a:r>
            <a:r>
              <a:rPr lang="en-US" sz="2000" b="0" i="0" u="none" dirty="0" smtClean="0"/>
              <a:t> </a:t>
            </a:r>
            <a:r>
              <a:rPr lang="ru-RU" sz="2000" b="0" i="0" u="none" baseline="0" dirty="0" err="1" smtClean="0"/>
              <a:t>Savant</a:t>
            </a:r>
            <a:r>
              <a:rPr lang="ru-RU" sz="2000" b="0" i="0" u="none" baseline="0" dirty="0" smtClean="0"/>
              <a:t> </a:t>
            </a:r>
            <a:r>
              <a:rPr lang="ru-RU" sz="2000" b="0" i="0" u="none" baseline="0" dirty="0"/>
              <a:t>напрямую через электронную почту. </a:t>
            </a:r>
            <a:endParaRPr lang="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1640" y="134076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ru-RU" b="0" i="0" u="none" baseline="0" dirty="0"/>
              <a:t>GP </a:t>
            </a:r>
            <a:r>
              <a:rPr lang="ru-RU" b="0" i="0" u="none" baseline="0" dirty="0" err="1"/>
              <a:t>Pro</a:t>
            </a:r>
            <a:endParaRPr lang="ru-RU" b="0" i="0" u="none" baseline="0" dirty="0"/>
          </a:p>
          <a:p>
            <a:pPr algn="l" rtl="0"/>
            <a:r>
              <a:rPr lang="ru-RU" b="0" i="0" u="none" baseline="0" dirty="0" smtClean="0"/>
              <a:t>Поможет </a:t>
            </a:r>
            <a:r>
              <a:rPr lang="ru-RU" b="0" i="0" u="none" baseline="0" dirty="0"/>
              <a:t>вам найти всю необходимую </a:t>
            </a:r>
            <a:r>
              <a:rPr lang="ru-RU" b="0" i="0" u="none" baseline="0" dirty="0" smtClean="0"/>
              <a:t>информацию по </a:t>
            </a:r>
            <a:r>
              <a:rPr lang="ru-RU" b="0" i="0" u="none" baseline="0" dirty="0"/>
              <a:t>колористике за несколько щелчков мыши. Это относится </a:t>
            </a:r>
            <a:r>
              <a:rPr lang="ru-RU" b="0" i="0" u="none" baseline="0" dirty="0" smtClean="0"/>
              <a:t>также к </a:t>
            </a:r>
            <a:r>
              <a:rPr lang="ru-RU" b="0" i="0" u="none" baseline="0" dirty="0"/>
              <a:t>дополнительным цветам и цветовой документации.</a:t>
            </a:r>
          </a:p>
          <a:p>
            <a:endParaRPr lang="ru" dirty="0"/>
          </a:p>
        </p:txBody>
      </p:sp>
      <p:pic>
        <p:nvPicPr>
          <p:cNvPr id="6" name="Picture 2" descr="\\General-server\shered\8-Marketing\24-In House\software\15-05\formula page in mixing syste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140968"/>
            <a:ext cx="4536504" cy="3024336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43608" y="1124744"/>
            <a:ext cx="72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3200" b="0" i="0" u="none" baseline="0" dirty="0" smtClean="0"/>
              <a:t>    </a:t>
            </a:r>
            <a:r>
              <a:rPr lang="ru-RU" sz="3200" b="1" i="0" u="none" baseline="0" dirty="0" smtClean="0"/>
              <a:t>Обозначение вариантов</a:t>
            </a:r>
            <a:endParaRPr lang="ru" sz="3200" b="1" dirty="0"/>
          </a:p>
        </p:txBody>
      </p:sp>
      <p:sp>
        <p:nvSpPr>
          <p:cNvPr id="7" name="Rectangle 6"/>
          <p:cNvSpPr/>
          <p:nvPr/>
        </p:nvSpPr>
        <p:spPr>
          <a:xfrm>
            <a:off x="4499992" y="1412776"/>
            <a:ext cx="4032448" cy="4606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600"/>
              </a:lnSpc>
            </a:pPr>
            <a:r>
              <a:rPr lang="ru-RU" sz="1400" dirty="0" smtClean="0"/>
              <a:t>BR+ GE+ BL+ GN+ GR+ R+</a:t>
            </a:r>
            <a:endParaRPr lang="en-US" sz="1400" dirty="0" smtClean="0"/>
          </a:p>
          <a:p>
            <a:pPr algn="r">
              <a:lnSpc>
                <a:spcPts val="1600"/>
              </a:lnSpc>
            </a:pPr>
            <a:r>
              <a:rPr lang="ru-RU" sz="1400" dirty="0" smtClean="0"/>
              <a:t> BR- GE- BL- GN- GR- R</a:t>
            </a:r>
            <a:r>
              <a:rPr lang="ru-RU" sz="1400" b="1" dirty="0" smtClean="0"/>
              <a:t>BR.</a:t>
            </a:r>
            <a:endParaRPr lang="en-US" sz="1400" b="1" dirty="0" smtClean="0"/>
          </a:p>
          <a:p>
            <a:pPr algn="r">
              <a:lnSpc>
                <a:spcPts val="1600"/>
              </a:lnSpc>
            </a:pPr>
            <a:endParaRPr lang="ru" sz="1400" b="1" dirty="0" smtClean="0"/>
          </a:p>
          <a:p>
            <a:pPr algn="r" rtl="0">
              <a:lnSpc>
                <a:spcPts val="1600"/>
              </a:lnSpc>
            </a:pPr>
            <a:r>
              <a:rPr lang="ru-RU" sz="1400" b="1" i="0" u="none" baseline="0" dirty="0" smtClean="0"/>
              <a:t>D GE.H BL.D GN.D GR.D R.D</a:t>
            </a:r>
          </a:p>
          <a:p>
            <a:pPr algn="r">
              <a:lnSpc>
                <a:spcPts val="1600"/>
              </a:lnSpc>
            </a:pPr>
            <a:endParaRPr lang="ru" sz="1400" b="1" dirty="0" smtClean="0"/>
          </a:p>
          <a:p>
            <a:pPr algn="r" rtl="0">
              <a:lnSpc>
                <a:spcPts val="1600"/>
              </a:lnSpc>
            </a:pPr>
            <a:r>
              <a:rPr lang="ru-RU" sz="1400" b="0" i="0" u="none" baseline="0" dirty="0" smtClean="0"/>
              <a:t>BR.D+ GE.H+ BL.D+ GN.D+ GR.D+ R.D+</a:t>
            </a:r>
          </a:p>
          <a:p>
            <a:pPr algn="r" rtl="0">
              <a:lnSpc>
                <a:spcPts val="1600"/>
              </a:lnSpc>
            </a:pPr>
            <a:r>
              <a:rPr lang="ru-RU" sz="1400" b="0" i="0" u="none" baseline="0" dirty="0" smtClean="0"/>
              <a:t>BR.D- GE.H- BL.D- GN.D- GR.D- R.DBR.</a:t>
            </a:r>
            <a:endParaRPr lang="en-US" sz="1400" b="0" i="0" u="none" baseline="0" dirty="0" smtClean="0"/>
          </a:p>
          <a:p>
            <a:pPr algn="r" rtl="0">
              <a:lnSpc>
                <a:spcPts val="1600"/>
              </a:lnSpc>
            </a:pPr>
            <a:r>
              <a:rPr lang="en-US" sz="1400" b="0" i="0" u="none" dirty="0" smtClean="0"/>
              <a:t>                                                            </a:t>
            </a:r>
          </a:p>
          <a:p>
            <a:pPr algn="r" rtl="0">
              <a:lnSpc>
                <a:spcPts val="1600"/>
              </a:lnSpc>
            </a:pPr>
            <a:r>
              <a:rPr lang="ru-RU" sz="1400" b="1" i="0" u="none" baseline="0" dirty="0" smtClean="0"/>
              <a:t>H GE.D BL.H GN.H GR.H R.H</a:t>
            </a:r>
          </a:p>
          <a:p>
            <a:pPr algn="r">
              <a:lnSpc>
                <a:spcPts val="1600"/>
              </a:lnSpc>
            </a:pPr>
            <a:endParaRPr lang="ru" sz="1400" b="1" dirty="0" smtClean="0"/>
          </a:p>
          <a:p>
            <a:pPr algn="r" rtl="0">
              <a:lnSpc>
                <a:spcPts val="1600"/>
              </a:lnSpc>
            </a:pPr>
            <a:r>
              <a:rPr lang="ru-RU" sz="1400" b="0" i="0" u="none" baseline="0" dirty="0" smtClean="0"/>
              <a:t>BR.H+ GE.D+ BL.H+ GN.H+ GR.H+ R.H+</a:t>
            </a:r>
          </a:p>
          <a:p>
            <a:pPr algn="r" rtl="0">
              <a:lnSpc>
                <a:spcPts val="1600"/>
              </a:lnSpc>
            </a:pPr>
            <a:r>
              <a:rPr lang="ru-RU" sz="1400" b="0" i="0" u="none" baseline="0" dirty="0" smtClean="0"/>
              <a:t>BR.H- GE.D- BL.H- GN.H- GR.H- R.H</a:t>
            </a:r>
            <a:r>
              <a:rPr lang="ru-RU" sz="1400" b="1" i="0" u="none" baseline="0" dirty="0" smtClean="0"/>
              <a:t>BR.</a:t>
            </a:r>
            <a:endParaRPr lang="en-US" sz="1400" b="1" i="0" u="none" baseline="0" dirty="0" smtClean="0"/>
          </a:p>
          <a:p>
            <a:pPr algn="r" rtl="0">
              <a:lnSpc>
                <a:spcPts val="1600"/>
              </a:lnSpc>
            </a:pPr>
            <a:r>
              <a:rPr lang="en-US" sz="1400" b="1" i="0" u="none" dirty="0" smtClean="0"/>
              <a:t>                                            </a:t>
            </a:r>
          </a:p>
          <a:p>
            <a:pPr algn="r" rtl="0">
              <a:lnSpc>
                <a:spcPts val="1600"/>
              </a:lnSpc>
            </a:pPr>
            <a:r>
              <a:rPr lang="en-US" sz="1400" b="1" i="0" u="none" dirty="0" smtClean="0"/>
              <a:t> </a:t>
            </a:r>
            <a:r>
              <a:rPr lang="ru-RU" sz="1400" b="1" i="0" u="none" baseline="0" dirty="0" smtClean="0"/>
              <a:t>GB GE.GB BL.GB GN.GB GR.GB R.GB</a:t>
            </a:r>
          </a:p>
          <a:p>
            <a:pPr algn="r">
              <a:lnSpc>
                <a:spcPts val="1600"/>
              </a:lnSpc>
            </a:pPr>
            <a:endParaRPr lang="ru" sz="1400" b="1" dirty="0" smtClean="0"/>
          </a:p>
          <a:p>
            <a:pPr algn="r" rtl="0">
              <a:lnSpc>
                <a:spcPts val="1600"/>
              </a:lnSpc>
            </a:pPr>
            <a:r>
              <a:rPr lang="ru-RU" sz="1400" b="0" i="0" u="none" baseline="0" dirty="0" smtClean="0"/>
              <a:t>BR.GB+ GE.GB+ BL.GB+ GN.GB+ GR.GB+ R.GB+</a:t>
            </a:r>
          </a:p>
          <a:p>
            <a:pPr algn="r" rtl="0">
              <a:lnSpc>
                <a:spcPts val="1600"/>
              </a:lnSpc>
            </a:pPr>
            <a:r>
              <a:rPr lang="ru-RU" sz="1400" b="0" i="0" u="none" baseline="0" dirty="0" smtClean="0"/>
              <a:t>BR.GB- GE.GB- BL.GB- GN.GB- GR.GB- R.GB</a:t>
            </a:r>
            <a:r>
              <a:rPr lang="ru-RU" sz="1400" b="1" i="0" u="none" baseline="0" dirty="0" smtClean="0"/>
              <a:t>BR.</a:t>
            </a:r>
          </a:p>
          <a:p>
            <a:pPr algn="r">
              <a:lnSpc>
                <a:spcPts val="1600"/>
              </a:lnSpc>
            </a:pPr>
            <a:endParaRPr lang="ru" sz="1400" b="1" dirty="0" smtClean="0"/>
          </a:p>
          <a:p>
            <a:pPr algn="r" rtl="0">
              <a:lnSpc>
                <a:spcPts val="1600"/>
              </a:lnSpc>
            </a:pPr>
            <a:r>
              <a:rPr lang="ru-RU" sz="1400" b="1" i="0" u="none" baseline="0" dirty="0" smtClean="0"/>
              <a:t>FN GE.FN BL.FN GN.FN GR.FN R.FN</a:t>
            </a:r>
          </a:p>
          <a:p>
            <a:pPr algn="r">
              <a:lnSpc>
                <a:spcPts val="1600"/>
              </a:lnSpc>
            </a:pPr>
            <a:endParaRPr lang="ru" sz="1400" b="1" dirty="0" smtClean="0"/>
          </a:p>
          <a:p>
            <a:pPr algn="r" rtl="0">
              <a:lnSpc>
                <a:spcPts val="1600"/>
              </a:lnSpc>
            </a:pPr>
            <a:r>
              <a:rPr lang="ru-RU" sz="1400" b="0" i="0" u="none" baseline="0" dirty="0" smtClean="0"/>
              <a:t>BR.FN+ GE.FN+ BL.FN+ GN.FN+ GR.FN+ R.FN+</a:t>
            </a:r>
          </a:p>
          <a:p>
            <a:pPr algn="r" rtl="0">
              <a:lnSpc>
                <a:spcPts val="1600"/>
              </a:lnSpc>
            </a:pPr>
            <a:r>
              <a:rPr lang="ru-RU" sz="1400" b="0" i="0" u="none" baseline="0" dirty="0" smtClean="0"/>
              <a:t>BR.FN- GE.FN- BL.FN- GN.FN- GR.FN- R.FN</a:t>
            </a:r>
            <a:endParaRPr lang="ru" sz="1400" dirty="0"/>
          </a:p>
        </p:txBody>
      </p:sp>
      <p:sp>
        <p:nvSpPr>
          <p:cNvPr id="8" name="Rectangle 7"/>
          <p:cNvSpPr/>
          <p:nvPr/>
        </p:nvSpPr>
        <p:spPr>
          <a:xfrm>
            <a:off x="899592" y="1916832"/>
            <a:ext cx="39604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b="1" i="0" u="none" baseline="0" dirty="0" smtClean="0"/>
          </a:p>
          <a:p>
            <a:pPr lvl="1"/>
            <a:r>
              <a:rPr lang="ru-RU" b="1" i="0" u="none" baseline="0" dirty="0" smtClean="0"/>
              <a:t>Темный </a:t>
            </a:r>
            <a:r>
              <a:rPr lang="en-US" b="1" i="0" u="none" baseline="0" dirty="0" smtClean="0"/>
              <a:t>- D</a:t>
            </a:r>
          </a:p>
          <a:p>
            <a:pPr lvl="1"/>
            <a:r>
              <a:rPr lang="ru-RU" b="1" i="0" u="none" baseline="0" dirty="0" smtClean="0"/>
              <a:t>Бледный </a:t>
            </a:r>
            <a:r>
              <a:rPr lang="en-US" b="1" i="0" u="none" baseline="0" dirty="0" smtClean="0"/>
              <a:t> -  F</a:t>
            </a:r>
          </a:p>
          <a:p>
            <a:pPr lvl="1"/>
            <a:r>
              <a:rPr lang="ru-RU" b="1" i="0" u="none" baseline="0" dirty="0" smtClean="0"/>
              <a:t>Светлый </a:t>
            </a:r>
            <a:r>
              <a:rPr lang="en-US" b="1" i="0" u="none" baseline="0" dirty="0" smtClean="0"/>
              <a:t> -</a:t>
            </a:r>
            <a:r>
              <a:rPr lang="en-US" b="1" i="0" u="none" dirty="0" smtClean="0"/>
              <a:t> H</a:t>
            </a:r>
            <a:endParaRPr lang="en-US" b="1" i="0" u="none" baseline="0" dirty="0" smtClean="0"/>
          </a:p>
          <a:p>
            <a:pPr lvl="1"/>
            <a:r>
              <a:rPr lang="ru-RU" b="1" i="0" u="none" baseline="0" dirty="0" smtClean="0"/>
              <a:t>Яркий</a:t>
            </a:r>
            <a:r>
              <a:rPr lang="en-US" b="1" i="0" u="none" baseline="0" dirty="0" smtClean="0"/>
              <a:t> - L</a:t>
            </a:r>
            <a:r>
              <a:rPr lang="ru-RU" b="1" i="0" u="none" baseline="0" dirty="0" smtClean="0"/>
              <a:t> </a:t>
            </a:r>
            <a:endParaRPr lang="en-US" b="1" i="0" u="none" baseline="0" dirty="0" smtClean="0"/>
          </a:p>
          <a:p>
            <a:pPr lvl="1"/>
            <a:r>
              <a:rPr lang="ru-RU" b="1" i="0" u="none" baseline="0" dirty="0" smtClean="0"/>
              <a:t>Грубый </a:t>
            </a:r>
            <a:r>
              <a:rPr lang="en-US" b="1" dirty="0" smtClean="0"/>
              <a:t> - GB</a:t>
            </a:r>
          </a:p>
          <a:p>
            <a:pPr lvl="1"/>
            <a:r>
              <a:rPr lang="ru-RU" b="1" i="0" u="none" baseline="0" dirty="0" smtClean="0"/>
              <a:t>Тонкий </a:t>
            </a:r>
            <a:r>
              <a:rPr lang="en-US" b="1" i="0" u="none" baseline="0" dirty="0" smtClean="0"/>
              <a:t>- FN</a:t>
            </a:r>
          </a:p>
          <a:p>
            <a:pPr lvl="1"/>
            <a:r>
              <a:rPr lang="ru-RU" b="1" i="0" u="none" baseline="0" dirty="0" smtClean="0"/>
              <a:t>Матовый</a:t>
            </a:r>
            <a:r>
              <a:rPr lang="en-US" b="1" i="0" u="none" baseline="0" dirty="0" smtClean="0"/>
              <a:t> – MATT</a:t>
            </a:r>
          </a:p>
          <a:p>
            <a:pPr lvl="1"/>
            <a:r>
              <a:rPr lang="ru-RU" b="1" dirty="0" smtClean="0"/>
              <a:t>Коричневый</a:t>
            </a:r>
            <a:r>
              <a:rPr lang="en-US" b="1" dirty="0" smtClean="0"/>
              <a:t> </a:t>
            </a:r>
            <a:r>
              <a:rPr lang="ru-RU" b="1" dirty="0" smtClean="0"/>
              <a:t>-</a:t>
            </a:r>
            <a:r>
              <a:rPr lang="en-US" b="1" dirty="0" smtClean="0"/>
              <a:t> BR</a:t>
            </a:r>
            <a:endParaRPr lang="ru-RU" b="1" dirty="0" smtClean="0"/>
          </a:p>
          <a:p>
            <a:pPr lvl="1"/>
            <a:r>
              <a:rPr lang="ru-RU" b="1" dirty="0" smtClean="0"/>
              <a:t>Желтый </a:t>
            </a:r>
            <a:r>
              <a:rPr lang="en-US" b="1" dirty="0" smtClean="0"/>
              <a:t> </a:t>
            </a:r>
            <a:r>
              <a:rPr lang="en-US" b="1" dirty="0" smtClean="0"/>
              <a:t>- GE</a:t>
            </a:r>
            <a:endParaRPr lang="ru-RU" b="1" dirty="0" smtClean="0"/>
          </a:p>
          <a:p>
            <a:pPr lvl="1"/>
            <a:r>
              <a:rPr lang="ru-RU" b="1" dirty="0" smtClean="0"/>
              <a:t>Синий </a:t>
            </a:r>
            <a:r>
              <a:rPr lang="en-US" b="1" dirty="0" smtClean="0"/>
              <a:t>- BL</a:t>
            </a:r>
            <a:endParaRPr lang="ru-RU" b="1" dirty="0" smtClean="0"/>
          </a:p>
          <a:p>
            <a:pPr lvl="1"/>
            <a:r>
              <a:rPr lang="ru-RU" b="1" dirty="0" smtClean="0"/>
              <a:t>Зеленый</a:t>
            </a:r>
            <a:r>
              <a:rPr lang="en-US" b="1" dirty="0" smtClean="0"/>
              <a:t> - GN</a:t>
            </a:r>
            <a:r>
              <a:rPr lang="ru-RU" b="1" dirty="0" smtClean="0"/>
              <a:t>  </a:t>
            </a:r>
          </a:p>
          <a:p>
            <a:pPr lvl="1"/>
            <a:r>
              <a:rPr lang="ru-RU" b="1" dirty="0" smtClean="0"/>
              <a:t>Серый </a:t>
            </a:r>
            <a:r>
              <a:rPr lang="en-US" b="1" dirty="0" smtClean="0"/>
              <a:t>- GR</a:t>
            </a:r>
            <a:endParaRPr lang="ru-RU" b="1" dirty="0" smtClean="0"/>
          </a:p>
          <a:p>
            <a:pPr lvl="1"/>
            <a:r>
              <a:rPr lang="ru-RU" b="1" dirty="0" smtClean="0"/>
              <a:t>Красный</a:t>
            </a:r>
            <a:r>
              <a:rPr lang="en-US" b="1" dirty="0" smtClean="0"/>
              <a:t> – R                                                                                                                    </a:t>
            </a:r>
            <a:r>
              <a:rPr lang="en-US" dirty="0" smtClean="0"/>
              <a:t>        </a:t>
            </a:r>
            <a:endParaRPr lang="ru-RU" b="1" dirty="0" smtClean="0"/>
          </a:p>
          <a:p>
            <a:pPr algn="l" rtl="0"/>
            <a:endParaRPr lang="en-US" sz="1400" b="1" i="0" u="none" baseline="0" dirty="0" smtClean="0"/>
          </a:p>
          <a:p>
            <a:pPr algn="l" rtl="0"/>
            <a:endParaRPr lang="ru-RU" sz="1400" b="1" i="0" u="none" baseline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132856"/>
            <a:ext cx="266429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5" name="Rectangle 4"/>
          <p:cNvSpPr/>
          <p:nvPr/>
        </p:nvSpPr>
        <p:spPr>
          <a:xfrm>
            <a:off x="2195735" y="908720"/>
            <a:ext cx="57419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400" b="0" i="0" u="none" baseline="0" dirty="0"/>
              <a:t>Точное определение цвета.</a:t>
            </a:r>
          </a:p>
          <a:p>
            <a:pPr algn="l" rtl="0"/>
            <a:r>
              <a:rPr lang="ru-RU" b="0" i="0" u="none" baseline="0" dirty="0"/>
              <a:t>Любой ремонт лакокрасочного покрытия начинается с идентификации корректного оттенка цвета.</a:t>
            </a:r>
            <a:endParaRPr lang="ru" dirty="0"/>
          </a:p>
        </p:txBody>
      </p:sp>
      <p:sp>
        <p:nvSpPr>
          <p:cNvPr id="7" name="Rectangle 6"/>
          <p:cNvSpPr/>
          <p:nvPr/>
        </p:nvSpPr>
        <p:spPr>
          <a:xfrm>
            <a:off x="1115616" y="4365104"/>
            <a:ext cx="39511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600" b="1" i="0" u="none" baseline="0" dirty="0"/>
              <a:t>Определить код.</a:t>
            </a:r>
          </a:p>
          <a:p>
            <a:pPr algn="l" rtl="0"/>
            <a:r>
              <a:rPr lang="ru-RU" sz="1600" b="0" i="0" u="none" baseline="0" dirty="0"/>
              <a:t>Цветовой код зачастую бывает трудно найти, поскольку </a:t>
            </a:r>
            <a:r>
              <a:rPr lang="ru-RU" sz="1600" b="0" i="0" u="none" baseline="0" dirty="0" smtClean="0"/>
              <a:t>каждый автопроизводитель </a:t>
            </a:r>
            <a:r>
              <a:rPr lang="ru-RU" sz="1600" b="0" i="0" u="none" baseline="0" dirty="0"/>
              <a:t>размещает таблички с данными в разных местах. С помощью цветового кода можно определить</a:t>
            </a:r>
          </a:p>
          <a:p>
            <a:pPr algn="l" rtl="0"/>
            <a:r>
              <a:rPr lang="ru-RU" sz="1600" b="0" i="0" u="none" baseline="0" dirty="0"/>
              <a:t>правильный цвет (см. также информационное окно ниже).</a:t>
            </a:r>
            <a:endParaRPr lang="ru" sz="1600" dirty="0"/>
          </a:p>
        </p:txBody>
      </p:sp>
      <p:sp>
        <p:nvSpPr>
          <p:cNvPr id="8" name="Rectangle 7"/>
          <p:cNvSpPr/>
          <p:nvPr/>
        </p:nvSpPr>
        <p:spPr>
          <a:xfrm>
            <a:off x="5004048" y="28529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ru-RU" b="0" i="0" u="none" baseline="0"/>
              <a:t>.</a:t>
            </a:r>
            <a:endParaRPr lang="ru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204864"/>
            <a:ext cx="2645643" cy="190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1" name="Rectangle 10"/>
          <p:cNvSpPr/>
          <p:nvPr/>
        </p:nvSpPr>
        <p:spPr>
          <a:xfrm>
            <a:off x="5292080" y="4653136"/>
            <a:ext cx="3168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1" i="0" u="none" baseline="0"/>
              <a:t>Заполировать поверхность.</a:t>
            </a:r>
          </a:p>
          <a:p>
            <a:endParaRPr lang="ru" b="1" dirty="0" smtClean="0"/>
          </a:p>
          <a:p>
            <a:pPr algn="l" rtl="0"/>
            <a:r>
              <a:rPr lang="ru-RU" b="0" i="0" u="none" baseline="0"/>
              <a:t>Очистить и заполировать поверхность вблизи поврежденного участка.</a:t>
            </a:r>
            <a:endParaRPr lang="ru" dirty="0"/>
          </a:p>
        </p:txBody>
      </p:sp>
      <p:pic>
        <p:nvPicPr>
          <p:cNvPr id="12" name="Picture 16" descr="Polish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132855"/>
            <a:ext cx="2736304" cy="217673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3" name="Picture 7" descr="Z3 FordFocu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2132856"/>
            <a:ext cx="3531628" cy="216024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148064" y="2780928"/>
            <a:ext cx="338437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400" b="0" i="0" u="none" baseline="0" dirty="0"/>
              <a:t>Визуальное сравнение.</a:t>
            </a:r>
          </a:p>
          <a:p>
            <a:pPr algn="l" rtl="0"/>
            <a:r>
              <a:rPr lang="ru-RU" sz="1400" b="0" i="0" u="none" baseline="0" dirty="0"/>
              <a:t>Поднесите веер цветов к автомобилю и сравните образец цвета из веера с </a:t>
            </a:r>
            <a:r>
              <a:rPr lang="ru-RU" sz="1400" b="0" i="0" u="none" baseline="0" dirty="0" smtClean="0"/>
              <a:t>поверхностью, </a:t>
            </a:r>
            <a:r>
              <a:rPr lang="ru-RU" sz="1400" b="0" i="0" u="none" baseline="0" dirty="0"/>
              <a:t>вблизи поврежденного участка, </a:t>
            </a:r>
            <a:r>
              <a:rPr lang="ru-RU" sz="1400" dirty="0" smtClean="0"/>
              <a:t>это</a:t>
            </a:r>
            <a:r>
              <a:rPr lang="ru-RU" sz="1400" b="0" i="0" u="none" baseline="0" dirty="0" smtClean="0"/>
              <a:t> </a:t>
            </a:r>
            <a:r>
              <a:rPr lang="ru-RU" sz="1400" b="0" i="0" u="none" baseline="0" dirty="0"/>
              <a:t>позволит определить правильный оттенок.</a:t>
            </a:r>
          </a:p>
          <a:p>
            <a:pPr algn="l" rtl="0"/>
            <a:r>
              <a:rPr lang="ru-RU" sz="1400" b="0" i="0" u="none" baseline="0" dirty="0" smtClean="0"/>
              <a:t>Важно </a:t>
            </a:r>
            <a:r>
              <a:rPr lang="ru-RU" sz="1400" b="0" i="0" u="none" baseline="0" dirty="0"/>
              <a:t>производить сравнение вблизи поврежденного участка, поскольку даже новое заводское покрытие может </a:t>
            </a:r>
            <a:r>
              <a:rPr lang="ru-RU" sz="1400" b="0" i="0" u="none" baseline="0" dirty="0" smtClean="0"/>
              <a:t>различаться по </a:t>
            </a:r>
            <a:r>
              <a:rPr lang="ru-RU" sz="1400" b="0" i="0" u="none" baseline="0" dirty="0"/>
              <a:t>цвету </a:t>
            </a:r>
            <a:r>
              <a:rPr lang="ru-RU" sz="1400" b="0" i="0" u="none" baseline="0" dirty="0" smtClean="0"/>
              <a:t>на </a:t>
            </a:r>
            <a:r>
              <a:rPr lang="ru-RU" sz="1400" b="0" i="0" u="none" baseline="0" dirty="0"/>
              <a:t>разных </a:t>
            </a:r>
            <a:r>
              <a:rPr lang="ru-RU" sz="1400" dirty="0" smtClean="0"/>
              <a:t>деталях</a:t>
            </a:r>
            <a:r>
              <a:rPr lang="ru-RU" sz="1400" b="0" i="0" u="none" baseline="0" dirty="0" smtClean="0"/>
              <a:t> автомобиля</a:t>
            </a:r>
            <a:r>
              <a:rPr lang="ru-RU" b="0" i="0" u="none" baseline="0" dirty="0"/>
              <a:t>.</a:t>
            </a:r>
            <a:endParaRPr lang="ru" dirty="0"/>
          </a:p>
        </p:txBody>
      </p:sp>
      <p:sp>
        <p:nvSpPr>
          <p:cNvPr id="8" name="Rectangle 7"/>
          <p:cNvSpPr/>
          <p:nvPr/>
        </p:nvSpPr>
        <p:spPr>
          <a:xfrm>
            <a:off x="5076056" y="5229200"/>
            <a:ext cx="471601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СОВЕТ:</a:t>
            </a:r>
          </a:p>
          <a:p>
            <a:pPr algn="l" rtl="0"/>
            <a:r>
              <a:rPr lang="ru-RU" sz="1200" b="0" i="0" u="none" baseline="0" dirty="0"/>
              <a:t>Повторите эту процедуру при разном освещении</a:t>
            </a:r>
          </a:p>
          <a:p>
            <a:pPr algn="l" rtl="0"/>
            <a:r>
              <a:rPr lang="ru-RU" sz="1200" b="0" i="0" u="none" baseline="0" dirty="0"/>
              <a:t>(во избежание метамерии). Кроме того, необходимо </a:t>
            </a:r>
            <a:r>
              <a:rPr lang="ru-RU" sz="1200" b="0" i="0" u="none" baseline="0" dirty="0" smtClean="0"/>
              <a:t/>
            </a:r>
            <a:br>
              <a:rPr lang="ru-RU" sz="1200" b="0" i="0" u="none" baseline="0" dirty="0" smtClean="0"/>
            </a:br>
            <a:r>
              <a:rPr lang="ru-RU" sz="1200" b="0" i="0" u="none" baseline="0" dirty="0" smtClean="0"/>
              <a:t>смотреть на </a:t>
            </a:r>
            <a:r>
              <a:rPr lang="ru-RU" sz="1200" b="0" i="0" u="none" baseline="0" dirty="0"/>
              <a:t>образец под разными </a:t>
            </a:r>
            <a:r>
              <a:rPr lang="ru-RU" sz="1200" b="0" i="0" u="none" baseline="0" dirty="0" smtClean="0"/>
              <a:t>углами</a:t>
            </a:r>
          </a:p>
          <a:p>
            <a:pPr algn="l" rtl="0"/>
            <a:r>
              <a:rPr lang="ru-RU" sz="1200" b="0" i="0" u="none" baseline="0" dirty="0" smtClean="0"/>
              <a:t>( это касается эффектных </a:t>
            </a:r>
            <a:r>
              <a:rPr lang="ru-RU" sz="1200" dirty="0" smtClean="0"/>
              <a:t>красок )</a:t>
            </a:r>
            <a:r>
              <a:rPr lang="ru-RU" sz="1200" b="0" i="0" u="none" baseline="0" dirty="0" smtClean="0"/>
              <a:t>.</a:t>
            </a:r>
            <a:endParaRPr lang="ru" sz="1200" dirty="0"/>
          </a:p>
        </p:txBody>
      </p:sp>
      <p:sp>
        <p:nvSpPr>
          <p:cNvPr id="9" name="Rectangle 8"/>
          <p:cNvSpPr/>
          <p:nvPr/>
        </p:nvSpPr>
        <p:spPr>
          <a:xfrm>
            <a:off x="1331640" y="980728"/>
            <a:ext cx="3779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400" b="1" i="0" u="none" baseline="0" dirty="0"/>
              <a:t>Проблемы с цветовым кодом.</a:t>
            </a:r>
          </a:p>
          <a:p>
            <a:pPr algn="l" rtl="0"/>
            <a:r>
              <a:rPr lang="ru-RU" sz="1400" b="0" i="0" u="none" baseline="0" dirty="0" smtClean="0"/>
              <a:t>Не </a:t>
            </a:r>
            <a:r>
              <a:rPr lang="ru-RU" sz="1400" b="0" i="0" u="none" baseline="0" dirty="0"/>
              <a:t>редкость случаи, когда цветовой код отсутствует, указан неправильно или не полностью, производитель изменил код (например, включил в </a:t>
            </a:r>
            <a:r>
              <a:rPr lang="ru-RU" sz="1400" b="0" i="0" u="none" baseline="0" dirty="0" smtClean="0"/>
              <a:t>код  цвета кузова  цвета </a:t>
            </a:r>
            <a:r>
              <a:rPr lang="ru-RU" sz="1400" b="0" i="0" u="none" baseline="0" dirty="0"/>
              <a:t>дополнительных </a:t>
            </a:r>
            <a:r>
              <a:rPr lang="ru-RU" sz="1400" b="0" i="0" u="none" baseline="0" dirty="0" smtClean="0"/>
              <a:t>деталей (обвес) </a:t>
            </a:r>
            <a:r>
              <a:rPr lang="ru-RU" sz="1400" b="0" i="0" u="none" baseline="0" dirty="0" smtClean="0"/>
              <a:t>или интерьера</a:t>
            </a:r>
            <a:r>
              <a:rPr lang="ru-RU" sz="1400" b="0" i="0" u="none" baseline="0" dirty="0"/>
              <a:t>).</a:t>
            </a:r>
          </a:p>
          <a:p>
            <a:endParaRPr lang="ru" sz="1400" dirty="0" smtClean="0"/>
          </a:p>
          <a:p>
            <a:pPr algn="l" rtl="0"/>
            <a:r>
              <a:rPr lang="ru-RU" sz="1400" b="0" i="0" u="none" baseline="0" dirty="0"/>
              <a:t>В этом случае определить правильный цвет</a:t>
            </a:r>
          </a:p>
          <a:p>
            <a:pPr algn="l" rtl="0"/>
            <a:r>
              <a:rPr lang="ru-RU" sz="1400" b="0" i="0" u="none" baseline="0" dirty="0"/>
              <a:t>можно различными способами:</a:t>
            </a:r>
          </a:p>
          <a:p>
            <a:endParaRPr lang="ru" sz="1400" dirty="0" smtClean="0"/>
          </a:p>
          <a:p>
            <a:pPr algn="l" rtl="0"/>
            <a:r>
              <a:rPr lang="ru-RU" sz="1400" b="1" i="0" u="none" baseline="0" dirty="0"/>
              <a:t>· С помощью дополнительной информации, </a:t>
            </a:r>
            <a:r>
              <a:rPr lang="ru-RU" sz="1400" b="1" i="0" u="none" baseline="0" dirty="0" smtClean="0"/>
              <a:t>представленной </a:t>
            </a:r>
            <a:r>
              <a:rPr lang="ru-RU" sz="1400" b="0" i="0" u="none" baseline="0" dirty="0" smtClean="0"/>
              <a:t>от </a:t>
            </a:r>
            <a:r>
              <a:rPr lang="ru-RU" sz="1400" b="0" i="0" u="none" baseline="0" dirty="0" err="1"/>
              <a:t>General</a:t>
            </a:r>
            <a:r>
              <a:rPr lang="ru-RU" sz="1400" b="0" i="0" u="none" baseline="0" dirty="0"/>
              <a:t> в рамках Цветовой информации.</a:t>
            </a:r>
          </a:p>
          <a:p>
            <a:endParaRPr lang="ru" sz="1400" dirty="0" smtClean="0"/>
          </a:p>
          <a:p>
            <a:pPr algn="l" rtl="0"/>
            <a:r>
              <a:rPr lang="ru-RU" sz="1400" b="1" i="0" u="none" baseline="0" dirty="0"/>
              <a:t>· Для получения актуальной информации </a:t>
            </a:r>
            <a:r>
              <a:rPr lang="ru-RU" sz="1400" b="1" i="0" u="none" baseline="0" dirty="0" smtClean="0"/>
              <a:t>используйте </a:t>
            </a:r>
            <a:r>
              <a:rPr lang="ru-RU" sz="1400" b="0" i="0" u="none" baseline="0" dirty="0" smtClean="0"/>
              <a:t>поиск </a:t>
            </a:r>
            <a:r>
              <a:rPr lang="ru-RU" sz="1400" b="0" i="0" u="none" baseline="0" dirty="0"/>
              <a:t>цвета от </a:t>
            </a:r>
            <a:r>
              <a:rPr lang="ru-RU" sz="1400" b="0" i="0" u="none" baseline="0" dirty="0" err="1"/>
              <a:t>General</a:t>
            </a:r>
            <a:r>
              <a:rPr lang="ru-RU" sz="1400" b="0" i="0" u="none" baseline="0" dirty="0"/>
              <a:t> через Интернет.</a:t>
            </a:r>
          </a:p>
          <a:p>
            <a:endParaRPr lang="ru" sz="1400" dirty="0" smtClean="0"/>
          </a:p>
          <a:p>
            <a:pPr algn="l" rtl="0"/>
            <a:r>
              <a:rPr lang="ru-RU" sz="1400" b="1" i="0" u="none" baseline="0" dirty="0"/>
              <a:t>· Произвести измерение </a:t>
            </a:r>
            <a:r>
              <a:rPr lang="ru-RU" sz="1400" b="1" i="0" u="none" baseline="0" dirty="0" smtClean="0"/>
              <a:t>цвета </a:t>
            </a:r>
            <a:r>
              <a:rPr lang="ru-RU" sz="1400" b="0" i="0" u="none" baseline="0" dirty="0" smtClean="0"/>
              <a:t>с </a:t>
            </a:r>
            <a:r>
              <a:rPr lang="ru-RU" sz="1400" b="0" i="0" u="none" baseline="0" dirty="0"/>
              <a:t>помощью </a:t>
            </a:r>
            <a:r>
              <a:rPr lang="ru-RU" sz="1400" b="0" i="0" u="none" baseline="0" dirty="0" smtClean="0"/>
              <a:t>спектрофотометра.</a:t>
            </a:r>
            <a:r>
              <a:rPr lang="ru-RU" sz="1400" b="0" i="0" u="none" dirty="0" smtClean="0"/>
              <a:t> </a:t>
            </a:r>
            <a:r>
              <a:rPr lang="ru-RU" sz="1400" b="0" i="0" u="none" baseline="0" dirty="0" smtClean="0"/>
              <a:t>Если </a:t>
            </a:r>
            <a:r>
              <a:rPr lang="ru-RU" sz="1400" b="0" i="0" u="none" baseline="0" dirty="0" smtClean="0"/>
              <a:t>вы </a:t>
            </a:r>
            <a:r>
              <a:rPr lang="ru-RU" sz="1400" b="0" i="0" u="none" baseline="0" dirty="0" smtClean="0"/>
              <a:t>не смогли идентифицировать цвет</a:t>
            </a:r>
            <a:r>
              <a:rPr lang="ru-RU" sz="1400" b="0" i="0" u="none" baseline="0" dirty="0"/>
              <a:t>, вы можете позвонить экспертам-колористам </a:t>
            </a:r>
            <a:r>
              <a:rPr lang="ru-RU" sz="1400" b="0" i="0" u="none" baseline="0" dirty="0" smtClean="0"/>
              <a:t> компании </a:t>
            </a:r>
            <a:r>
              <a:rPr lang="ru-RU" sz="1400" b="0" i="0" u="none" baseline="0" dirty="0" err="1"/>
              <a:t>General</a:t>
            </a:r>
            <a:r>
              <a:rPr lang="ru-RU" sz="1400" b="0" i="0" u="none" baseline="0" dirty="0"/>
              <a:t>, которые будут рады </a:t>
            </a:r>
            <a:r>
              <a:rPr lang="ru-RU" sz="1400" b="0" i="0" u="none" baseline="0" dirty="0" smtClean="0"/>
              <a:t>вам помочь</a:t>
            </a:r>
            <a:r>
              <a:rPr lang="ru-RU" sz="1400" b="0" i="0" u="none" baseline="0" dirty="0"/>
              <a:t>.</a:t>
            </a:r>
            <a:endParaRPr lang="ru" sz="1400" dirty="0"/>
          </a:p>
        </p:txBody>
      </p:sp>
      <p:pic>
        <p:nvPicPr>
          <p:cNvPr id="10" name="Picture 9" descr="BF6Q36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692696"/>
            <a:ext cx="3168352" cy="2183904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39952" y="476672"/>
            <a:ext cx="36443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2800" b="0" i="0" u="none" baseline="0"/>
              <a:t>Корректировка формул</a:t>
            </a:r>
            <a:endParaRPr lang="ru" sz="2800" dirty="0"/>
          </a:p>
        </p:txBody>
      </p:sp>
      <p:sp>
        <p:nvSpPr>
          <p:cNvPr id="5" name="Rectangle 4"/>
          <p:cNvSpPr/>
          <p:nvPr/>
        </p:nvSpPr>
        <p:spPr>
          <a:xfrm>
            <a:off x="1115616" y="1254819"/>
            <a:ext cx="7416824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ts val="2000"/>
              </a:lnSpc>
            </a:pPr>
            <a:r>
              <a:rPr lang="ru-RU" sz="1700" b="0" i="0" u="none" baseline="0" dirty="0"/>
              <a:t>Иногда, несмотря на применение корректной процедуры, цвет отличается от </a:t>
            </a:r>
            <a:r>
              <a:rPr lang="ru-RU" sz="1700" b="0" i="0" u="none" baseline="0" dirty="0" smtClean="0"/>
              <a:t>требуемого. В </a:t>
            </a:r>
            <a:r>
              <a:rPr lang="ru-RU" sz="1700" b="0" i="0" u="none" baseline="0" dirty="0"/>
              <a:t>этих случаях необходимо подбирать цвет с помощью </a:t>
            </a:r>
            <a:r>
              <a:rPr lang="ru-RU" sz="1700" dirty="0" smtClean="0"/>
              <a:t>инструментов </a:t>
            </a:r>
            <a:r>
              <a:rPr lang="ru-RU" sz="1700" b="0" i="0" u="none" baseline="0" dirty="0" err="1" smtClean="0"/>
              <a:t>General</a:t>
            </a:r>
            <a:r>
              <a:rPr lang="ru-RU" sz="1700" b="0" i="0" u="none" baseline="0" dirty="0"/>
              <a:t>.</a:t>
            </a:r>
          </a:p>
          <a:p>
            <a:pPr algn="l" rtl="0">
              <a:lnSpc>
                <a:spcPts val="2000"/>
              </a:lnSpc>
            </a:pPr>
            <a:r>
              <a:rPr lang="ru-RU" sz="1700" b="0" i="0" u="none" baseline="0" dirty="0"/>
              <a:t>Существует несколько полезных правил и советов для колеровки. Если вы их знаете </a:t>
            </a:r>
            <a:r>
              <a:rPr lang="ru-RU" sz="1700" b="0" i="0" u="none" baseline="0" dirty="0" smtClean="0"/>
              <a:t>и применяете </a:t>
            </a:r>
            <a:r>
              <a:rPr lang="ru-RU" sz="1700" b="0" i="0" u="none" baseline="0" dirty="0"/>
              <a:t>должным образом, колеровка не будет для вас </a:t>
            </a:r>
            <a:r>
              <a:rPr lang="ru-RU" sz="1700" b="0" i="0" u="none" baseline="0" dirty="0" smtClean="0"/>
              <a:t>проблемой. Для </a:t>
            </a:r>
            <a:r>
              <a:rPr lang="ru-RU" sz="1700" b="0" i="0" u="none" baseline="0" dirty="0"/>
              <a:t>процесса колеровки очень важны образцы цветов. </a:t>
            </a:r>
            <a:r>
              <a:rPr lang="ru-RU" sz="1700" b="0" i="0" u="none" baseline="0" dirty="0" smtClean="0"/>
              <a:t>Важными</a:t>
            </a:r>
            <a:r>
              <a:rPr lang="ru-RU" sz="1700" b="0" i="0" u="none" dirty="0" smtClean="0"/>
              <a:t> </a:t>
            </a:r>
            <a:r>
              <a:rPr lang="ru-RU" sz="1700" b="0" i="0" u="none" baseline="0" dirty="0" smtClean="0"/>
              <a:t>рабочими</a:t>
            </a:r>
            <a:r>
              <a:rPr lang="ru-RU" sz="1700" b="0" i="0" u="none" dirty="0" smtClean="0"/>
              <a:t> </a:t>
            </a:r>
            <a:r>
              <a:rPr lang="ru-RU" sz="1700" b="0" i="0" u="none" baseline="0" dirty="0" smtClean="0"/>
              <a:t>инструментами</a:t>
            </a:r>
            <a:r>
              <a:rPr lang="ru-RU" sz="1700" b="0" i="0" u="none" dirty="0" smtClean="0"/>
              <a:t> являются </a:t>
            </a:r>
            <a:r>
              <a:rPr lang="ru-RU" sz="1700" b="0" i="0" u="none" baseline="0" dirty="0" smtClean="0"/>
              <a:t>также </a:t>
            </a:r>
            <a:r>
              <a:rPr lang="ru-RU" sz="1700" b="0" i="0" u="none" baseline="0" dirty="0"/>
              <a:t>цветовые веера и </a:t>
            </a:r>
            <a:r>
              <a:rPr lang="ru-RU" sz="1700" b="0" i="0" u="none" baseline="0" dirty="0" smtClean="0"/>
              <a:t>плакаты с </a:t>
            </a:r>
            <a:r>
              <a:rPr lang="ru-RU" sz="1700" b="0" i="0" u="none" baseline="0" dirty="0"/>
              <a:t>цветовым кругом </a:t>
            </a:r>
            <a:r>
              <a:rPr lang="ru-RU" sz="1700" b="0" i="0" u="none" baseline="0" dirty="0" smtClean="0"/>
              <a:t>Освальда.</a:t>
            </a:r>
            <a:endParaRPr lang="ru" sz="1700" dirty="0"/>
          </a:p>
        </p:txBody>
      </p:sp>
      <p:sp>
        <p:nvSpPr>
          <p:cNvPr id="6" name="Rectangle 5"/>
          <p:cNvSpPr/>
          <p:nvPr/>
        </p:nvSpPr>
        <p:spPr>
          <a:xfrm>
            <a:off x="1115616" y="3429000"/>
            <a:ext cx="820891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СОВЕТЫ:</a:t>
            </a:r>
          </a:p>
          <a:p>
            <a:pPr algn="l" rtl="0"/>
            <a:r>
              <a:rPr lang="ru-RU" sz="1600" b="1" i="0" u="none" baseline="0" dirty="0"/>
              <a:t>· По возможности используйте для колеровки только те компоненты </a:t>
            </a:r>
          </a:p>
          <a:p>
            <a:pPr algn="l" rtl="0"/>
            <a:r>
              <a:rPr lang="ru-RU" sz="1600" b="0" i="0" u="none" baseline="0" dirty="0"/>
              <a:t>которые </a:t>
            </a:r>
            <a:r>
              <a:rPr lang="ru-RU" sz="1600" b="0" i="0" u="none" baseline="0" dirty="0" smtClean="0"/>
              <a:t>входят в </a:t>
            </a:r>
            <a:r>
              <a:rPr lang="ru-RU" sz="1600" b="0" i="0" u="none" baseline="0" dirty="0"/>
              <a:t>формулу цвета.</a:t>
            </a:r>
          </a:p>
          <a:p>
            <a:endParaRPr lang="ru" sz="1600" dirty="0" smtClean="0"/>
          </a:p>
          <a:p>
            <a:pPr algn="l" rtl="0"/>
            <a:r>
              <a:rPr lang="ru-RU" sz="1600" b="1" i="0" u="none" baseline="0" dirty="0"/>
              <a:t>· Соблюдайте правила дополнительных цветов </a:t>
            </a:r>
            <a:r>
              <a:rPr lang="ru-RU" sz="1600" b="0" i="0" u="none" baseline="0" dirty="0"/>
              <a:t>и смешивайте цвета согласно</a:t>
            </a:r>
          </a:p>
          <a:p>
            <a:r>
              <a:rPr lang="ru-RU" sz="1600" b="0" i="0" u="none" baseline="0" dirty="0"/>
              <a:t>цветовому кругу Освальда. При </a:t>
            </a:r>
            <a:r>
              <a:rPr lang="ru-RU" sz="1600" dirty="0" smtClean="0"/>
              <a:t>этом, для колеровки </a:t>
            </a:r>
            <a:r>
              <a:rPr lang="ru-RU" sz="1600" b="1" i="0" u="none" baseline="0" dirty="0"/>
              <a:t>не рекомендуется </a:t>
            </a:r>
            <a:r>
              <a:rPr lang="ru-RU" sz="1600" b="0" i="0" u="none" baseline="0" dirty="0" smtClean="0"/>
              <a:t>применять </a:t>
            </a:r>
            <a:r>
              <a:rPr lang="ru-RU" sz="1600" dirty="0" smtClean="0"/>
              <a:t> противоположные</a:t>
            </a:r>
            <a:r>
              <a:rPr lang="ru-RU" sz="1600" b="0" i="0" u="none" baseline="0" dirty="0" smtClean="0"/>
              <a:t> </a:t>
            </a:r>
            <a:r>
              <a:rPr lang="ru-RU" sz="1600" b="0" i="0" u="none" baseline="0" dirty="0"/>
              <a:t>цвета </a:t>
            </a:r>
            <a:r>
              <a:rPr lang="ru-RU" sz="1600" b="0" i="0" u="none" baseline="0" dirty="0" smtClean="0"/>
              <a:t>расположенные</a:t>
            </a:r>
            <a:r>
              <a:rPr lang="ru-RU" sz="1600" b="0" i="0" u="none" dirty="0" smtClean="0"/>
              <a:t> </a:t>
            </a:r>
            <a:r>
              <a:rPr lang="ru-RU" sz="1600" dirty="0" smtClean="0"/>
              <a:t>на круге Освальда</a:t>
            </a:r>
            <a:r>
              <a:rPr lang="ru-RU" sz="1600" b="0" i="0" u="none" baseline="0" dirty="0" smtClean="0"/>
              <a:t>, </a:t>
            </a:r>
            <a:r>
              <a:rPr lang="ru-RU" sz="1600" b="0" i="0" u="none" baseline="0" dirty="0"/>
              <a:t>как </a:t>
            </a:r>
            <a:r>
              <a:rPr lang="ru-RU" sz="1600" b="0" i="0" u="none" baseline="0" dirty="0" smtClean="0"/>
              <a:t>правило</a:t>
            </a:r>
            <a:r>
              <a:rPr lang="ru-RU" sz="1600" dirty="0" smtClean="0"/>
              <a:t> эти </a:t>
            </a:r>
          </a:p>
          <a:p>
            <a:r>
              <a:rPr lang="ru-RU" sz="1600" dirty="0" smtClean="0"/>
              <a:t>действия</a:t>
            </a:r>
            <a:r>
              <a:rPr lang="ru-RU" sz="1600" b="0" i="0" u="none" baseline="0" dirty="0" smtClean="0"/>
              <a:t> приводят </a:t>
            </a:r>
            <a:r>
              <a:rPr lang="ru-RU" sz="1600" b="0" i="0" u="none" baseline="0" dirty="0"/>
              <a:t>к </a:t>
            </a:r>
            <a:r>
              <a:rPr lang="ru-RU" sz="1600" b="0" i="0" u="none" baseline="0" dirty="0" smtClean="0"/>
              <a:t>ахроматическому</a:t>
            </a:r>
            <a:r>
              <a:rPr lang="ru-RU" sz="1600" b="0" i="0" u="none" dirty="0" smtClean="0"/>
              <a:t> изменению цвета</a:t>
            </a:r>
            <a:r>
              <a:rPr lang="ru-RU" sz="1600" dirty="0" smtClean="0"/>
              <a:t> (цвет становится </a:t>
            </a:r>
            <a:r>
              <a:rPr lang="ru-RU" sz="1600" b="0" i="0" u="none" baseline="0" dirty="0" smtClean="0"/>
              <a:t>«грязным»).</a:t>
            </a:r>
            <a:endParaRPr lang="ru-RU" sz="1600" b="0" i="0" u="none" baseline="0" dirty="0"/>
          </a:p>
          <a:p>
            <a:endParaRPr lang="ru" sz="1600" dirty="0" smtClean="0"/>
          </a:p>
          <a:p>
            <a:pPr algn="l" rtl="0"/>
            <a:r>
              <a:rPr lang="ru-RU" sz="1600" b="1" i="0" u="none" baseline="0" dirty="0"/>
              <a:t>· Добавляйте не более 10%</a:t>
            </a:r>
          </a:p>
          <a:p>
            <a:pPr algn="l" rtl="0"/>
            <a:r>
              <a:rPr lang="ru-RU" sz="1600" b="0" i="0" u="none" baseline="0" dirty="0"/>
              <a:t>смешиваемой краски при коррекции.</a:t>
            </a:r>
            <a:endParaRPr lang="ru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7624" y="3717032"/>
            <a:ext cx="70567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600" dirty="0" smtClean="0"/>
              <a:t>О</a:t>
            </a:r>
            <a:r>
              <a:rPr lang="ru-RU" sz="1600" b="0" i="0" u="none" baseline="0" dirty="0" smtClean="0"/>
              <a:t>красить  панель</a:t>
            </a:r>
            <a:r>
              <a:rPr lang="ru-RU" sz="1600" b="0" i="0" u="none" dirty="0" smtClean="0"/>
              <a:t> (тест пластину)</a:t>
            </a:r>
            <a:r>
              <a:rPr lang="ru-RU" sz="1600" b="0" i="0" u="none" baseline="0" dirty="0" smtClean="0"/>
              <a:t> </a:t>
            </a:r>
            <a:r>
              <a:rPr lang="ru-RU" sz="1600" dirty="0" smtClean="0"/>
              <a:t>согласно технологии нанесения </a:t>
            </a:r>
            <a:r>
              <a:rPr lang="en-US" sz="1600" dirty="0" smtClean="0"/>
              <a:t>General</a:t>
            </a:r>
            <a:r>
              <a:rPr lang="ru-RU" sz="1600" dirty="0" smtClean="0"/>
              <a:t>,</a:t>
            </a:r>
            <a:r>
              <a:rPr lang="en-US" sz="1600" dirty="0" smtClean="0"/>
              <a:t> </a:t>
            </a:r>
            <a:r>
              <a:rPr lang="ru-RU" sz="1600" dirty="0" smtClean="0"/>
              <a:t> выбра</a:t>
            </a:r>
            <a:r>
              <a:rPr lang="ru-RU" sz="1600" b="0" i="0" u="none" baseline="0" dirty="0" smtClean="0"/>
              <a:t>нным цветом ( по стандарту ).</a:t>
            </a:r>
            <a:r>
              <a:rPr lang="ru-RU" sz="1600" dirty="0"/>
              <a:t> </a:t>
            </a:r>
            <a:endParaRPr lang="ru-RU" sz="1600" b="0" i="0" u="none" baseline="0" dirty="0"/>
          </a:p>
          <a:p>
            <a:pPr algn="l" rtl="0"/>
            <a:r>
              <a:rPr lang="ru-RU" sz="1600" b="0" i="0" u="none" baseline="0" dirty="0"/>
              <a:t> После высыхания нанести лак. </a:t>
            </a:r>
          </a:p>
          <a:p>
            <a:r>
              <a:rPr lang="ru-RU" sz="1600" b="0" i="0" u="none" baseline="0" dirty="0" smtClean="0"/>
              <a:t> Цвет </a:t>
            </a:r>
            <a:r>
              <a:rPr lang="ru-RU" sz="1600" b="0" i="0" u="none" baseline="0" dirty="0"/>
              <a:t>следует проверить </a:t>
            </a:r>
            <a:r>
              <a:rPr lang="ru-RU" sz="1600" b="0" i="0" u="none" baseline="0" dirty="0" smtClean="0"/>
              <a:t>под разными углами </a:t>
            </a:r>
            <a:r>
              <a:rPr lang="ru-RU" sz="1600" b="0" i="0" u="none" baseline="0" dirty="0"/>
              <a:t>при дневном свете </a:t>
            </a:r>
            <a:r>
              <a:rPr lang="ru-RU" sz="1600" b="0" i="0" u="none" baseline="0" dirty="0" smtClean="0"/>
              <a:t>или </a:t>
            </a:r>
            <a:r>
              <a:rPr lang="ru-RU" sz="1600" b="0" i="0" u="none" baseline="0" dirty="0"/>
              <a:t>под лампами дневного света, чтобы оценить </a:t>
            </a:r>
            <a:r>
              <a:rPr lang="ru-RU" sz="1600" b="0" i="0" u="none" baseline="0" dirty="0" smtClean="0"/>
              <a:t>правильность расположения  и структуру  эффектных</a:t>
            </a:r>
            <a:r>
              <a:rPr lang="ru-RU" sz="1600" b="0" i="0" u="none" dirty="0" smtClean="0"/>
              <a:t> частиц в выбранном цвете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 </a:t>
            </a:r>
          </a:p>
          <a:p>
            <a:pPr algn="r"/>
            <a:r>
              <a:rPr lang="ru-RU" sz="1600" dirty="0" smtClean="0"/>
              <a:t>СОВЕТЫ:</a:t>
            </a:r>
          </a:p>
          <a:p>
            <a:pPr algn="r"/>
            <a:r>
              <a:rPr lang="ru-RU" sz="1600" b="1" dirty="0" smtClean="0"/>
              <a:t>·Подписывайте образцы цвета </a:t>
            </a:r>
            <a:r>
              <a:rPr lang="ru-RU" sz="1600" dirty="0" smtClean="0"/>
              <a:t>и сохраняйте их.</a:t>
            </a:r>
          </a:p>
          <a:p>
            <a:pPr algn="r"/>
            <a:r>
              <a:rPr lang="ru-RU" sz="1600" b="1" dirty="0" smtClean="0"/>
              <a:t>· Сохраняйте данные в системе GPC </a:t>
            </a:r>
            <a:r>
              <a:rPr lang="ru-RU" sz="1600" b="1" dirty="0" err="1" smtClean="0"/>
              <a:t>Pro</a:t>
            </a:r>
            <a:r>
              <a:rPr lang="ru-RU" sz="1600" b="1" dirty="0" smtClean="0"/>
              <a:t>.</a:t>
            </a:r>
            <a:endParaRPr lang="ru" sz="1600" dirty="0" smtClean="0"/>
          </a:p>
          <a:p>
            <a:pPr algn="l" rtl="0"/>
            <a:endParaRPr lang="ru-RU" sz="1600" b="0" i="0" u="none" baseline="0" dirty="0" smtClean="0"/>
          </a:p>
          <a:p>
            <a:pPr algn="l" rtl="0"/>
            <a:endParaRPr lang="ru-RU" sz="1600" b="0" i="0" u="none" baseline="0" dirty="0" smtClean="0"/>
          </a:p>
          <a:p>
            <a:pPr algn="l" rtl="0"/>
            <a:endParaRPr lang="ru-RU" sz="1600" dirty="0" smtClean="0"/>
          </a:p>
          <a:p>
            <a:pPr algn="l" rtl="0"/>
            <a:endParaRPr lang="ru-RU" sz="1600" dirty="0" smtClean="0"/>
          </a:p>
          <a:p>
            <a:pPr algn="l" rtl="0"/>
            <a:endParaRPr lang="ru" sz="1600" dirty="0"/>
          </a:p>
        </p:txBody>
      </p:sp>
      <p:sp>
        <p:nvSpPr>
          <p:cNvPr id="6" name="Rectangle 5"/>
          <p:cNvSpPr/>
          <p:nvPr/>
        </p:nvSpPr>
        <p:spPr>
          <a:xfrm>
            <a:off x="3347864" y="548680"/>
            <a:ext cx="455945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2600" b="0" i="0" u="none" baseline="0" dirty="0"/>
              <a:t>Нанесение на тестовые </a:t>
            </a:r>
            <a:r>
              <a:rPr lang="ru-RU" sz="2600" b="0" i="0" u="none" baseline="0" dirty="0" smtClean="0"/>
              <a:t>детали</a:t>
            </a:r>
            <a:endParaRPr lang="ru-RU" sz="2600" b="0" i="0" u="none" baseline="0" dirty="0"/>
          </a:p>
        </p:txBody>
      </p:sp>
      <p:pic>
        <p:nvPicPr>
          <p:cNvPr id="7" name="Color_Spray-out.mp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95736" y="1268760"/>
            <a:ext cx="2664296" cy="230425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" name="Picture 8" descr="Color check"/>
          <p:cNvPicPr>
            <a:picLocks noChangeAspect="1" noChangeArrowheads="1"/>
          </p:cNvPicPr>
          <p:nvPr/>
        </p:nvPicPr>
        <p:blipFill>
          <a:blip r:embed="rId4" cstate="print">
            <a:lum bright="12000"/>
          </a:blip>
          <a:srcRect/>
          <a:stretch>
            <a:fillRect/>
          </a:stretch>
        </p:blipFill>
        <p:spPr>
          <a:xfrm>
            <a:off x="5220072" y="1268760"/>
            <a:ext cx="2600475" cy="230425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pic>
        <p:nvPicPr>
          <p:cNvPr id="9" name="Picture 30" descr="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259632" y="1268760"/>
            <a:ext cx="662152" cy="647526"/>
          </a:xfrm>
          <a:prstGeom prst="rect">
            <a:avLst/>
          </a:prstGeom>
          <a:noFill/>
          <a:ln/>
        </p:spPr>
      </p:pic>
      <p:pic>
        <p:nvPicPr>
          <p:cNvPr id="10" name="Picture 28" descr="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1259632" y="2132856"/>
            <a:ext cx="660846" cy="647576"/>
          </a:xfrm>
          <a:prstGeom prst="rect">
            <a:avLst/>
          </a:prstGeom>
          <a:noFill/>
          <a:ln/>
        </p:spPr>
      </p:pic>
      <p:pic>
        <p:nvPicPr>
          <p:cNvPr id="11" name="Picture 32" descr="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59632" y="2924944"/>
            <a:ext cx="64807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19872" y="548680"/>
            <a:ext cx="48519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800" b="0" i="0" u="none" baseline="0" dirty="0" smtClean="0"/>
              <a:t>Техника ремонта «переходом» </a:t>
            </a:r>
            <a:endParaRPr lang="ru" sz="2800" dirty="0"/>
          </a:p>
        </p:txBody>
      </p:sp>
      <p:sp>
        <p:nvSpPr>
          <p:cNvPr id="6" name="Rectangle 5"/>
          <p:cNvSpPr/>
          <p:nvPr/>
        </p:nvSpPr>
        <p:spPr>
          <a:xfrm>
            <a:off x="1043608" y="2852936"/>
            <a:ext cx="44644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endParaRPr lang="ru-RU" sz="2000" b="0" i="0" u="none" baseline="0" dirty="0" smtClean="0"/>
          </a:p>
          <a:p>
            <a:pPr algn="l" rtl="0"/>
            <a:r>
              <a:rPr lang="ru-RU" sz="2000" b="0" i="0" u="none" baseline="0" dirty="0" smtClean="0"/>
              <a:t>В </a:t>
            </a:r>
            <a:r>
              <a:rPr lang="ru-RU" sz="2000" b="0" i="0" u="none" baseline="0" dirty="0"/>
              <a:t>таких случаях, проблему можно решить с помощью </a:t>
            </a:r>
            <a:r>
              <a:rPr lang="ru-RU" sz="2000" b="0" i="0" u="none" baseline="0" dirty="0" smtClean="0"/>
              <a:t>техники нанесения краски</a:t>
            </a:r>
            <a:r>
              <a:rPr lang="ru-RU" sz="2000" dirty="0" smtClean="0"/>
              <a:t> </a:t>
            </a:r>
            <a:r>
              <a:rPr lang="ru-RU" sz="2000" dirty="0" smtClean="0"/>
              <a:t>- </a:t>
            </a:r>
            <a:r>
              <a:rPr lang="ru-RU" sz="2000" b="0" i="0" u="none" dirty="0" smtClean="0"/>
              <a:t>метод</a:t>
            </a:r>
            <a:r>
              <a:rPr lang="ru-RU" sz="2000" b="0" i="0" u="none" baseline="0" dirty="0" smtClean="0"/>
              <a:t>«перехода</a:t>
            </a:r>
            <a:r>
              <a:rPr lang="ru-RU" sz="2000" b="0" i="0" u="none" baseline="0" dirty="0" smtClean="0"/>
              <a:t>».</a:t>
            </a:r>
            <a:endParaRPr lang="ru-RU" sz="2000" b="0" i="0" u="none" baseline="0" dirty="0"/>
          </a:p>
          <a:p>
            <a:pPr algn="l" rtl="0"/>
            <a:r>
              <a:rPr lang="ru-RU" sz="2000" b="0" i="0" u="none" baseline="0" dirty="0"/>
              <a:t>Эта техника позволяет избежать </a:t>
            </a:r>
            <a:r>
              <a:rPr lang="ru-RU" sz="2000" b="0" i="0" u="none" baseline="0" dirty="0" smtClean="0"/>
              <a:t>цветовых различий,</a:t>
            </a:r>
            <a:r>
              <a:rPr lang="ru-RU" sz="2000" b="0" i="0" u="none" dirty="0" smtClean="0"/>
              <a:t> как в солидных цветах так и </a:t>
            </a:r>
            <a:r>
              <a:rPr lang="ru-RU" sz="2000" b="0" i="0" u="none" baseline="0" dirty="0" smtClean="0"/>
              <a:t>эффектных.</a:t>
            </a:r>
            <a:endParaRPr lang="ru" sz="2000" dirty="0"/>
          </a:p>
        </p:txBody>
      </p:sp>
      <p:sp>
        <p:nvSpPr>
          <p:cNvPr id="7" name="Rectangle 6"/>
          <p:cNvSpPr/>
          <p:nvPr/>
        </p:nvSpPr>
        <p:spPr>
          <a:xfrm>
            <a:off x="1043608" y="1556792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endParaRPr lang="ru-RU" sz="2000" b="0" i="0" u="none" baseline="0" dirty="0" smtClean="0"/>
          </a:p>
          <a:p>
            <a:pPr algn="l" rtl="0"/>
            <a:r>
              <a:rPr lang="ru-RU" sz="2000" b="0" i="0" u="none" baseline="0" dirty="0" smtClean="0"/>
              <a:t>Иногда</a:t>
            </a:r>
            <a:r>
              <a:rPr lang="ru-RU" sz="2000" b="0" i="0" u="none" dirty="0" smtClean="0"/>
              <a:t> </a:t>
            </a:r>
            <a:r>
              <a:rPr lang="ru-RU" sz="2000" b="0" i="0" u="none" baseline="0" dirty="0" smtClean="0"/>
              <a:t>результат отличается </a:t>
            </a:r>
          </a:p>
          <a:p>
            <a:pPr algn="l" rtl="0"/>
            <a:r>
              <a:rPr lang="ru-RU" sz="2000" b="0" i="0" u="none" baseline="0" dirty="0" smtClean="0"/>
              <a:t>от ожидаемого</a:t>
            </a:r>
            <a:r>
              <a:rPr lang="ru-RU" sz="2000" b="0" i="0" u="none" baseline="0" dirty="0"/>
              <a:t>, несмотря </a:t>
            </a:r>
            <a:r>
              <a:rPr lang="ru-RU" sz="2000" b="0" i="0" u="none" baseline="0" dirty="0" smtClean="0"/>
              <a:t/>
            </a:r>
            <a:br>
              <a:rPr lang="ru-RU" sz="2000" b="0" i="0" u="none" baseline="0" dirty="0" smtClean="0"/>
            </a:br>
            <a:r>
              <a:rPr lang="ru-RU" sz="2000" b="0" i="0" u="none" baseline="0" dirty="0" smtClean="0"/>
              <a:t>на </a:t>
            </a:r>
            <a:r>
              <a:rPr lang="ru-RU" sz="2000" b="0" i="0" u="none" baseline="0" dirty="0"/>
              <a:t>тщательную </a:t>
            </a:r>
            <a:r>
              <a:rPr lang="ru-RU" sz="2000" b="0" i="0" u="none" baseline="0" dirty="0" smtClean="0"/>
              <a:t>колеровку и </a:t>
            </a:r>
            <a:br>
              <a:rPr lang="ru-RU" sz="2000" b="0" i="0" u="none" baseline="0" dirty="0" smtClean="0"/>
            </a:br>
            <a:r>
              <a:rPr lang="ru-RU" sz="2000" b="0" i="0" u="none" baseline="0" dirty="0" smtClean="0"/>
              <a:t>идеальные </a:t>
            </a:r>
            <a:r>
              <a:rPr lang="ru-RU" sz="2000" b="0" i="0" u="none" baseline="0" dirty="0"/>
              <a:t>условия в мастерской.</a:t>
            </a:r>
          </a:p>
        </p:txBody>
      </p:sp>
      <p:pic>
        <p:nvPicPr>
          <p:cNvPr id="8" name="Picture 7" descr="foto_def01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556793"/>
            <a:ext cx="3073865" cy="403244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95936" y="692696"/>
            <a:ext cx="13364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2800" b="0" i="0" u="none" baseline="0"/>
              <a:t>Обучение</a:t>
            </a:r>
            <a:endParaRPr lang="ru" sz="2800" dirty="0"/>
          </a:p>
        </p:txBody>
      </p:sp>
      <p:sp>
        <p:nvSpPr>
          <p:cNvPr id="5" name="Rectangle 4"/>
          <p:cNvSpPr/>
          <p:nvPr/>
        </p:nvSpPr>
        <p:spPr>
          <a:xfrm>
            <a:off x="1259632" y="1718806"/>
            <a:ext cx="7560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2000" b="0" i="0" u="none" baseline="0" dirty="0"/>
              <a:t>Все более сложные цвета и высокотехнологичные материалы постоянно усложняют </a:t>
            </a:r>
            <a:r>
              <a:rPr lang="ru-RU" sz="2000" b="0" i="0" u="none" baseline="0" dirty="0" smtClean="0"/>
              <a:t>работу ремонтника</a:t>
            </a:r>
            <a:r>
              <a:rPr lang="ru-RU" sz="2000" b="0" i="0" u="none" baseline="0" dirty="0"/>
              <a:t>. </a:t>
            </a:r>
          </a:p>
          <a:p>
            <a:pPr algn="l" rtl="0"/>
            <a:r>
              <a:rPr lang="ru-RU" sz="2000" b="0" i="0" u="none" baseline="0" dirty="0"/>
              <a:t>Поэтому компания </a:t>
            </a:r>
            <a:r>
              <a:rPr lang="ru-RU" sz="2000" b="0" i="0" u="none" baseline="0" dirty="0" err="1"/>
              <a:t>General</a:t>
            </a:r>
            <a:r>
              <a:rPr lang="ru-RU" sz="2000" b="0" i="0" u="none" baseline="0" dirty="0"/>
              <a:t> предлагает специальный семинар по </a:t>
            </a:r>
            <a:r>
              <a:rPr lang="ru-RU" sz="2000" b="0" i="0" u="none" baseline="0" dirty="0" smtClean="0"/>
              <a:t>колористике для </a:t>
            </a:r>
            <a:r>
              <a:rPr lang="ru-RU" sz="2000" b="0" i="0" u="none" baseline="0" dirty="0"/>
              <a:t>маляров-ремонтников – в дополнение к большому количеству других учебных курсов. </a:t>
            </a:r>
          </a:p>
          <a:p>
            <a:pPr algn="l" rtl="0"/>
            <a:r>
              <a:rPr lang="ru-RU" sz="2000" b="0" i="0" u="none" baseline="0" dirty="0"/>
              <a:t>В ходе этого специализированного курса вы узнаете все о цвете</a:t>
            </a:r>
            <a:endParaRPr lang="ru" sz="2000" dirty="0" smtClean="0"/>
          </a:p>
          <a:p>
            <a:pPr algn="l" rtl="0"/>
            <a:r>
              <a:rPr lang="ru-RU" sz="2000" b="0" i="0" u="none" baseline="0" dirty="0"/>
              <a:t>и краске в теории и на практике.</a:t>
            </a:r>
          </a:p>
          <a:p>
            <a:pPr algn="l" rtl="0"/>
            <a:r>
              <a:rPr lang="ru-RU" sz="2000" b="0" i="0" u="none" baseline="0" dirty="0"/>
              <a:t>Дополнительную информацию вы можете получить у вашего технического консультанта</a:t>
            </a:r>
            <a:r>
              <a:rPr lang="ru-RU" sz="2000" b="0" i="0" u="none" baseline="0" dirty="0" smtClean="0"/>
              <a:t>.</a:t>
            </a:r>
            <a:endParaRPr lang="ru-RU" sz="2000" b="0" i="0" u="none" baseline="0" dirty="0"/>
          </a:p>
        </p:txBody>
      </p:sp>
      <p:pic>
        <p:nvPicPr>
          <p:cNvPr id="6" name="Picture 5" descr="ABDO_071 - Cop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4293096"/>
            <a:ext cx="2826620" cy="218237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83968" y="404664"/>
            <a:ext cx="21691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4400" b="0" i="0" u="none" baseline="0"/>
              <a:t>Перспективы</a:t>
            </a:r>
            <a:endParaRPr lang="ru" sz="4400" dirty="0"/>
          </a:p>
        </p:txBody>
      </p:sp>
      <p:sp>
        <p:nvSpPr>
          <p:cNvPr id="6" name="Rectangle 5"/>
          <p:cNvSpPr/>
          <p:nvPr/>
        </p:nvSpPr>
        <p:spPr>
          <a:xfrm>
            <a:off x="1115616" y="1158999"/>
            <a:ext cx="756084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b="0" i="0" u="none" baseline="0" dirty="0"/>
              <a:t>В автомобильной </a:t>
            </a:r>
            <a:r>
              <a:rPr lang="ru-RU" b="0" i="0" u="none" baseline="0" dirty="0" smtClean="0"/>
              <a:t>промышленности и </a:t>
            </a:r>
            <a:r>
              <a:rPr lang="ru-RU" b="0" i="0" u="none" baseline="0" dirty="0"/>
              <a:t>в лакокрасочной отрасли, можно также наблюдать изменение </a:t>
            </a:r>
            <a:r>
              <a:rPr lang="ru-RU" b="0" i="0" u="none" baseline="0" dirty="0" smtClean="0"/>
              <a:t>тенденций, хотя </a:t>
            </a:r>
            <a:r>
              <a:rPr lang="ru-RU" b="0" i="0" u="none" baseline="0" dirty="0"/>
              <a:t>здесь изменения происходят не так быстро как в моде.</a:t>
            </a:r>
          </a:p>
          <a:p>
            <a:pPr algn="l" rtl="0"/>
            <a:r>
              <a:rPr lang="ru-RU" b="0" i="0" u="none" baseline="0" dirty="0"/>
              <a:t>Всегда есть новые, необычные цвета или эффекты.</a:t>
            </a:r>
          </a:p>
          <a:p>
            <a:pPr algn="l" rtl="0"/>
            <a:r>
              <a:rPr lang="ru-RU" b="0" i="0" u="none" baseline="0" dirty="0" smtClean="0"/>
              <a:t>Производителям </a:t>
            </a:r>
            <a:r>
              <a:rPr lang="ru-RU" b="0" i="0" u="none" baseline="0" dirty="0"/>
              <a:t>ЛКМ и ремонтникам приходится быстро реагировать и </a:t>
            </a:r>
            <a:r>
              <a:rPr lang="ru-RU" b="0" i="0" u="none" baseline="0" dirty="0" smtClean="0"/>
              <a:t>адаптироваться. В </a:t>
            </a:r>
            <a:r>
              <a:rPr lang="ru-RU" b="0" i="0" u="none" baseline="0" dirty="0"/>
              <a:t>настоящее время наблюдаются различные тенденции </a:t>
            </a:r>
            <a:r>
              <a:rPr lang="ru-RU" b="0" i="0" u="none" baseline="0" dirty="0" smtClean="0"/>
              <a:t/>
            </a:r>
            <a:br>
              <a:rPr lang="ru-RU" b="0" i="0" u="none" baseline="0" dirty="0" smtClean="0"/>
            </a:br>
            <a:r>
              <a:rPr lang="ru-RU" b="0" i="0" u="none" baseline="0" dirty="0" smtClean="0"/>
              <a:t>и </a:t>
            </a:r>
            <a:r>
              <a:rPr lang="ru-RU" b="0" i="0" u="none" baseline="0" dirty="0"/>
              <a:t>тренды, значение которых </a:t>
            </a:r>
            <a:r>
              <a:rPr lang="ru-RU" b="0" i="0" u="none" baseline="0" dirty="0" smtClean="0"/>
              <a:t> предположительно будет расти</a:t>
            </a:r>
            <a:r>
              <a:rPr lang="ru-RU" b="0" i="0" u="none" baseline="0" dirty="0"/>
              <a:t>. </a:t>
            </a:r>
          </a:p>
          <a:p>
            <a:endParaRPr lang="ru" dirty="0" smtClean="0"/>
          </a:p>
          <a:p>
            <a:pPr algn="l" rtl="0"/>
            <a:r>
              <a:rPr lang="ru-RU" b="0" i="0" u="none" baseline="0" dirty="0"/>
              <a:t>Цвета завтрашнего дня - белый,</a:t>
            </a:r>
          </a:p>
          <a:p>
            <a:pPr algn="l" rtl="0"/>
            <a:r>
              <a:rPr lang="ru-RU" b="0" i="0" u="none" baseline="0" dirty="0"/>
              <a:t>оранжевый и металлические оттенки </a:t>
            </a:r>
            <a:r>
              <a:rPr lang="ru-RU" b="0" i="0" u="none" baseline="0" dirty="0" smtClean="0"/>
              <a:t/>
            </a:r>
            <a:br>
              <a:rPr lang="ru-RU" b="0" i="0" u="none" baseline="0" dirty="0" smtClean="0"/>
            </a:br>
            <a:r>
              <a:rPr lang="ru-RU" b="0" i="0" u="none" baseline="0" dirty="0" smtClean="0"/>
              <a:t>всех видов, например </a:t>
            </a:r>
            <a:r>
              <a:rPr lang="ru-RU" b="0" i="0" u="none" baseline="0" dirty="0"/>
              <a:t>медь, бронза </a:t>
            </a:r>
            <a:r>
              <a:rPr lang="ru-RU" b="0" i="0" u="none" baseline="0" dirty="0" smtClean="0"/>
              <a:t/>
            </a:r>
            <a:br>
              <a:rPr lang="ru-RU" b="0" i="0" u="none" baseline="0" dirty="0" smtClean="0"/>
            </a:br>
            <a:r>
              <a:rPr lang="ru-RU" b="0" i="0" u="none" baseline="0" dirty="0" smtClean="0"/>
              <a:t>или </a:t>
            </a:r>
            <a:r>
              <a:rPr lang="ru-RU" b="0" i="0" u="none" baseline="0" dirty="0"/>
              <a:t>платина.</a:t>
            </a:r>
          </a:p>
          <a:p>
            <a:endParaRPr lang="ru" dirty="0" smtClean="0"/>
          </a:p>
          <a:p>
            <a:pPr algn="l" rtl="0"/>
            <a:r>
              <a:rPr lang="ru-RU" b="0" i="0" u="none" baseline="0" dirty="0"/>
              <a:t>В целом, предполагается тенденция к </a:t>
            </a:r>
            <a:r>
              <a:rPr lang="ru-RU" b="0" i="0" u="none" baseline="0" dirty="0" smtClean="0"/>
              <a:t/>
            </a:r>
            <a:br>
              <a:rPr lang="ru-RU" b="0" i="0" u="none" baseline="0" dirty="0" smtClean="0"/>
            </a:br>
            <a:r>
              <a:rPr lang="ru-RU" b="0" i="0" u="none" baseline="0" dirty="0" smtClean="0"/>
              <a:t>более </a:t>
            </a:r>
            <a:r>
              <a:rPr lang="ru-RU" dirty="0" smtClean="0"/>
              <a:t>ярким</a:t>
            </a:r>
            <a:r>
              <a:rPr lang="ru-RU" b="0" i="0" u="none" baseline="0" dirty="0" smtClean="0"/>
              <a:t> </a:t>
            </a:r>
            <a:r>
              <a:rPr lang="ru-RU" b="0" i="0" u="none" baseline="0" dirty="0"/>
              <a:t>вариантам окраски.</a:t>
            </a:r>
          </a:p>
          <a:p>
            <a:endParaRPr lang="ru" dirty="0" smtClean="0"/>
          </a:p>
          <a:p>
            <a:pPr algn="l" rtl="0"/>
            <a:r>
              <a:rPr lang="ru-RU" b="0" i="0" u="none" baseline="0" dirty="0"/>
              <a:t>Эпоха серебра, по всей видимости, закончилась.</a:t>
            </a:r>
            <a:endParaRPr lang="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284984"/>
            <a:ext cx="324036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7" name="Rectangle 6"/>
          <p:cNvSpPr/>
          <p:nvPr/>
        </p:nvSpPr>
        <p:spPr>
          <a:xfrm>
            <a:off x="6397932" y="5363924"/>
            <a:ext cx="1270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b="0" i="0" u="none" baseline="0"/>
              <a:t>Матовые краски.</a:t>
            </a:r>
            <a:endParaRPr lang="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7624" y="1268760"/>
            <a:ext cx="741682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600" dirty="0" err="1" smtClean="0"/>
              <a:t>Ужедавно</a:t>
            </a:r>
            <a:r>
              <a:rPr lang="ru-RU" sz="1600" dirty="0" smtClean="0"/>
              <a:t> используются </a:t>
            </a:r>
            <a:r>
              <a:rPr lang="ru-RU" sz="1600" dirty="0" smtClean="0"/>
              <a:t>различные</a:t>
            </a:r>
            <a:r>
              <a:rPr lang="ru-RU" sz="1600" b="0" i="0" u="none" baseline="0" dirty="0" smtClean="0"/>
              <a:t> </a:t>
            </a:r>
            <a:r>
              <a:rPr lang="ru-RU" sz="1600" b="0" i="0" u="none" baseline="0" dirty="0"/>
              <a:t>технологии, в частности </a:t>
            </a:r>
            <a:r>
              <a:rPr lang="ru-RU" sz="1600" b="0" i="0" u="none" baseline="0" dirty="0" smtClean="0"/>
              <a:t>Трехслойное </a:t>
            </a:r>
            <a:r>
              <a:rPr lang="ru-RU" sz="1600" b="0" i="0" u="none" baseline="0" dirty="0"/>
              <a:t>покрытие </a:t>
            </a:r>
            <a:r>
              <a:rPr lang="ru-RU" sz="1600" b="0" i="0" u="none" baseline="0" dirty="0" smtClean="0"/>
              <a:t/>
            </a:r>
            <a:br>
              <a:rPr lang="ru-RU" sz="1600" b="0" i="0" u="none" baseline="0" dirty="0" smtClean="0"/>
            </a:br>
            <a:r>
              <a:rPr lang="ru-RU" sz="1600" b="0" i="0" u="none" baseline="0" dirty="0" err="1" smtClean="0"/>
              <a:t>Tricoat</a:t>
            </a:r>
            <a:r>
              <a:rPr lang="ru-RU" sz="1600" b="0" i="0" u="none" baseline="0" dirty="0" smtClean="0"/>
              <a:t> </a:t>
            </a:r>
            <a:r>
              <a:rPr lang="ru-RU" sz="1600" b="0" i="0" u="none" baseline="0" dirty="0"/>
              <a:t>(три слоя, с нанесением прозрачного эффектного слоя </a:t>
            </a:r>
            <a:r>
              <a:rPr lang="ru-RU" sz="1600" b="0" i="0" u="none" baseline="0" dirty="0" smtClean="0"/>
              <a:t>на </a:t>
            </a:r>
            <a:r>
              <a:rPr lang="ru-RU" sz="1600" b="0" i="0" u="none" baseline="0" dirty="0"/>
              <a:t>базу</a:t>
            </a:r>
            <a:r>
              <a:rPr lang="ru-RU" sz="1600" b="0" i="0" u="none" baseline="0" dirty="0" smtClean="0"/>
              <a:t>) или </a:t>
            </a:r>
            <a:r>
              <a:rPr lang="ru-RU" sz="1600" b="0" i="0" u="none" baseline="0" dirty="0"/>
              <a:t>тонированные лаки (цветной, колерованный лак).</a:t>
            </a:r>
          </a:p>
          <a:p>
            <a:pPr algn="l" rtl="0"/>
            <a:r>
              <a:rPr lang="ru-RU" sz="1600" b="0" i="0" u="none" baseline="0" dirty="0"/>
              <a:t>Эти тенденции пришли из Азии и США, где они </a:t>
            </a:r>
            <a:r>
              <a:rPr lang="ru-RU" sz="1600" dirty="0" smtClean="0"/>
              <a:t>и применяются</a:t>
            </a:r>
            <a:r>
              <a:rPr lang="ru-RU" sz="1600" b="0" i="0" u="none" baseline="0" dirty="0" smtClean="0"/>
              <a:t> </a:t>
            </a:r>
            <a:r>
              <a:rPr lang="ru-RU" sz="1600" b="0" i="0" u="none" baseline="0" dirty="0"/>
              <a:t>чаще. </a:t>
            </a:r>
          </a:p>
          <a:p>
            <a:pPr algn="l" rtl="0"/>
            <a:r>
              <a:rPr lang="ru-RU" sz="1600" b="0" i="0" u="none" baseline="0" dirty="0"/>
              <a:t>Кроме того, дизайнеры уделяют большое внимание так называемому жидкому металлу, </a:t>
            </a:r>
            <a:r>
              <a:rPr lang="ru-RU" sz="1600" b="0" i="0" u="none" baseline="0" dirty="0" smtClean="0"/>
              <a:t>с </a:t>
            </a:r>
            <a:r>
              <a:rPr lang="ru-RU" sz="1600" b="0" i="0" u="none" baseline="0" dirty="0"/>
              <a:t>которым кузов автомобиля выглядит так, как будто он сделан из стали или хрома. Уже выпускаются специальные серии.</a:t>
            </a:r>
          </a:p>
          <a:p>
            <a:pPr algn="l" rtl="0"/>
            <a:r>
              <a:rPr lang="ru-RU" sz="1600" b="0" i="0" u="none" baseline="0" dirty="0"/>
              <a:t>Еще одна устойчивая тенденция – </a:t>
            </a:r>
            <a:r>
              <a:rPr lang="ru-RU" sz="1600" b="0" i="0" u="none" baseline="0" dirty="0" smtClean="0"/>
              <a:t> нанесение матового лака </a:t>
            </a:r>
            <a:r>
              <a:rPr lang="ru-RU" sz="1600" b="0" i="0" u="none" baseline="0" dirty="0"/>
              <a:t>на </a:t>
            </a:r>
            <a:r>
              <a:rPr lang="ru-RU" sz="1600" b="0" i="0" u="none" baseline="0" dirty="0" smtClean="0"/>
              <a:t/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дополнительные </a:t>
            </a:r>
            <a:r>
              <a:rPr lang="ru-RU" sz="1600" b="0" i="0" u="none" baseline="0" dirty="0"/>
              <a:t>элементы или на весь </a:t>
            </a:r>
            <a:r>
              <a:rPr lang="ru-RU" sz="1600" b="0" i="0" u="none" baseline="0" dirty="0" smtClean="0"/>
              <a:t/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автомобиль</a:t>
            </a:r>
            <a:r>
              <a:rPr lang="ru-RU" sz="1600" b="0" i="0" u="none" baseline="0" dirty="0"/>
              <a:t>.</a:t>
            </a:r>
          </a:p>
          <a:p>
            <a:pPr algn="l" rtl="0"/>
            <a:r>
              <a:rPr lang="ru-RU" sz="1600" b="0" i="0" u="none" baseline="0" dirty="0"/>
              <a:t>Бархатистый внешний вид поверхности </a:t>
            </a:r>
            <a:r>
              <a:rPr lang="ru-RU" sz="1600" b="0" i="0" u="none" baseline="0" dirty="0" smtClean="0"/>
              <a:t/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создает приятное </a:t>
            </a:r>
            <a:r>
              <a:rPr lang="ru-RU" sz="1600" b="0" i="0" u="none" baseline="0" dirty="0"/>
              <a:t>ощущение и </a:t>
            </a:r>
            <a:r>
              <a:rPr lang="ru-RU" sz="1600" b="0" i="0" u="none" baseline="0" dirty="0" smtClean="0"/>
              <a:t>придает </a:t>
            </a:r>
            <a:r>
              <a:rPr lang="ru-RU" sz="1600" b="0" i="0" u="none" baseline="0" dirty="0" smtClean="0"/>
              <a:t/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цветам совершенно новый </a:t>
            </a:r>
            <a:r>
              <a:rPr lang="ru-RU" sz="1600" b="0" i="0" u="none" baseline="0" dirty="0"/>
              <a:t>вид. </a:t>
            </a:r>
            <a:r>
              <a:rPr lang="ru-RU" sz="1600" b="0" i="0" u="none" baseline="0" dirty="0" smtClean="0"/>
              <a:t/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В </a:t>
            </a:r>
            <a:r>
              <a:rPr lang="ru-RU" sz="1600" b="0" i="0" u="none" baseline="0" dirty="0"/>
              <a:t>этих </a:t>
            </a:r>
            <a:r>
              <a:rPr lang="ru-RU" sz="1600" b="0" i="0" u="none" baseline="0" dirty="0" smtClean="0"/>
              <a:t>условиях, производители </a:t>
            </a:r>
            <a:r>
              <a:rPr lang="ru-RU" sz="1600" b="0" i="0" u="none" baseline="0" dirty="0"/>
              <a:t>ЛКМ и </a:t>
            </a:r>
            <a:r>
              <a:rPr lang="ru-RU" sz="1600" b="0" i="0" u="none" baseline="0" dirty="0" smtClean="0"/>
              <a:t/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ремонтники </a:t>
            </a:r>
            <a:r>
              <a:rPr lang="ru-RU" sz="1600" b="0" i="0" u="none" baseline="0" dirty="0"/>
              <a:t>должны быть </a:t>
            </a:r>
            <a:r>
              <a:rPr lang="ru-RU" sz="1600" b="0" i="0" u="none" baseline="0" dirty="0" smtClean="0"/>
              <a:t>готовы к </a:t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ситуации</a:t>
            </a:r>
            <a:r>
              <a:rPr lang="ru-RU" sz="1600" b="0" i="0" u="none" baseline="0" dirty="0"/>
              <a:t>, когда эти тенденции станут</a:t>
            </a:r>
          </a:p>
          <a:p>
            <a:pPr algn="l" rtl="0"/>
            <a:r>
              <a:rPr lang="ru-RU" sz="1600" b="0" i="0" u="none" baseline="0" dirty="0"/>
              <a:t>доминировать на дороге.</a:t>
            </a:r>
            <a:endParaRPr lang="ru" sz="16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3284984"/>
            <a:ext cx="324036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5" name="Rectangle 4"/>
          <p:cNvSpPr/>
          <p:nvPr/>
        </p:nvSpPr>
        <p:spPr>
          <a:xfrm>
            <a:off x="6228184" y="6021288"/>
            <a:ext cx="1338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b="0" i="0" u="none" baseline="0"/>
              <a:t>Белый перламутр.</a:t>
            </a:r>
            <a:endParaRPr lang="ru" dirty="0"/>
          </a:p>
        </p:txBody>
      </p:sp>
      <p:sp>
        <p:nvSpPr>
          <p:cNvPr id="6" name="Rectangle 5"/>
          <p:cNvSpPr/>
          <p:nvPr/>
        </p:nvSpPr>
        <p:spPr>
          <a:xfrm>
            <a:off x="4499992" y="332656"/>
            <a:ext cx="21691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4400" b="0" i="0" u="none" baseline="0"/>
              <a:t>Перспективы</a:t>
            </a:r>
            <a:endParaRPr lang="ru" sz="4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1412776"/>
            <a:ext cx="72728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ru-RU" sz="1600" b="0" i="0" u="none" baseline="0" dirty="0"/>
              <a:t>Компания </a:t>
            </a:r>
            <a:r>
              <a:rPr lang="ru-RU" sz="1600" b="0" i="0" u="none" baseline="0" dirty="0" err="1"/>
              <a:t>General</a:t>
            </a:r>
            <a:r>
              <a:rPr lang="ru-RU" sz="1600" b="0" i="0" u="none" baseline="0" dirty="0"/>
              <a:t> может предложить все необходимые решения для этих проблем.</a:t>
            </a:r>
          </a:p>
          <a:p>
            <a:pPr algn="l" rtl="0"/>
            <a:r>
              <a:rPr lang="ru-RU" sz="1600" b="0" i="0" u="none" baseline="0" dirty="0" smtClean="0"/>
              <a:t>В </a:t>
            </a:r>
            <a:r>
              <a:rPr lang="ru-RU" sz="1600" b="0" i="0" u="none" baseline="0" dirty="0"/>
              <a:t>целях поддержки пользователей компания предлагает консультации, </a:t>
            </a:r>
            <a:r>
              <a:rPr lang="ru-RU" sz="1600" b="0" i="0" u="none" baseline="0" dirty="0" smtClean="0"/>
              <a:t>эффективные инструменты </a:t>
            </a:r>
            <a:r>
              <a:rPr lang="ru-RU" sz="1600" b="0" i="0" u="none" baseline="0" dirty="0"/>
              <a:t>и целевое обучение по различным темам.</a:t>
            </a:r>
          </a:p>
          <a:p>
            <a:pPr algn="l" rtl="0"/>
            <a:r>
              <a:rPr lang="ru-RU" sz="1600" b="0" i="0" u="none" baseline="0" dirty="0"/>
              <a:t>Искусство ремонтной окраски с его творческим потенциалом и разнообразием красок </a:t>
            </a:r>
            <a:r>
              <a:rPr lang="ru-RU" sz="1600" b="0" i="0" u="none" baseline="0" dirty="0" smtClean="0"/>
              <a:t>остается важным </a:t>
            </a:r>
            <a:r>
              <a:rPr lang="ru-RU" sz="1600" b="0" i="0" u="none" baseline="0" dirty="0"/>
              <a:t>фактором в сохранении привлекательности автомобиля. </a:t>
            </a:r>
          </a:p>
          <a:p>
            <a:pPr algn="l" rtl="0"/>
            <a:r>
              <a:rPr lang="ru-RU" sz="1600" b="0" i="0" u="none" baseline="0" dirty="0"/>
              <a:t>Как все компетентные специалисты, </a:t>
            </a:r>
            <a:r>
              <a:rPr lang="ru-RU" sz="1600" b="0" i="0" u="none" baseline="0" dirty="0" smtClean="0"/>
              <a:t> ремонтники </a:t>
            </a:r>
            <a:r>
              <a:rPr lang="ru-RU" sz="1600" b="0" i="0" u="none" baseline="0" dirty="0"/>
              <a:t>знают свое </a:t>
            </a:r>
            <a:r>
              <a:rPr lang="ru-RU" sz="1600" b="0" i="0" u="none" baseline="0" dirty="0" smtClean="0"/>
              <a:t>ремесло и </a:t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понимают</a:t>
            </a:r>
            <a:r>
              <a:rPr lang="ru-RU" sz="1600" b="0" i="0" u="none" baseline="0" dirty="0"/>
              <a:t>, как нужно работать с цветом </a:t>
            </a:r>
            <a:r>
              <a:rPr lang="ru-RU" sz="1600" b="0" i="0" u="none" baseline="0" dirty="0" smtClean="0"/>
              <a:t/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и с материалом</a:t>
            </a:r>
            <a:r>
              <a:rPr lang="ru-RU" sz="1600" b="0" i="0" u="none" baseline="0" dirty="0"/>
              <a:t>, так чтобы наши </a:t>
            </a:r>
            <a:r>
              <a:rPr lang="ru-RU" sz="1600" b="0" i="0" u="none" baseline="0" dirty="0" smtClean="0"/>
              <a:t/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автомобили </a:t>
            </a:r>
            <a:r>
              <a:rPr lang="ru-RU" sz="1600" b="0" i="0" u="none" baseline="0" dirty="0"/>
              <a:t>выглядели </a:t>
            </a:r>
            <a:r>
              <a:rPr lang="ru-RU" sz="1600" b="0" i="0" u="none" baseline="0" dirty="0" smtClean="0"/>
              <a:t>как </a:t>
            </a:r>
            <a:r>
              <a:rPr lang="ru-RU" sz="1600" b="0" i="0" u="none" baseline="0" dirty="0"/>
              <a:t>безупречно </a:t>
            </a:r>
            <a:r>
              <a:rPr lang="ru-RU" sz="1600" b="0" i="0" u="none" baseline="0" dirty="0" smtClean="0"/>
              <a:t/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новые</a:t>
            </a:r>
            <a:r>
              <a:rPr lang="ru-RU" sz="1600" b="0" i="0" u="none" baseline="0" dirty="0"/>
              <a:t>, индивидуально </a:t>
            </a:r>
            <a:r>
              <a:rPr lang="ru-RU" sz="1600" b="0" i="0" u="none" baseline="0" dirty="0" smtClean="0"/>
              <a:t>или даже </a:t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эксклюзивно. Компания </a:t>
            </a:r>
            <a:r>
              <a:rPr lang="ru-RU" sz="1600" b="0" i="0" u="none" baseline="0" dirty="0" err="1"/>
              <a:t>General</a:t>
            </a:r>
            <a:r>
              <a:rPr lang="ru-RU" sz="1600" b="0" i="0" u="none" baseline="0" dirty="0"/>
              <a:t> поддерживает </a:t>
            </a:r>
            <a:r>
              <a:rPr lang="ru-RU" sz="1600" b="0" i="0" u="none" baseline="0" dirty="0" smtClean="0"/>
              <a:t/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их </a:t>
            </a:r>
            <a:r>
              <a:rPr lang="ru-RU" sz="1600" b="0" i="0" u="none" baseline="0" dirty="0"/>
              <a:t>всеми </a:t>
            </a:r>
            <a:r>
              <a:rPr lang="ru-RU" sz="1600" b="0" i="0" u="none" baseline="0" dirty="0" smtClean="0"/>
              <a:t>доступными средствами</a:t>
            </a:r>
            <a:r>
              <a:rPr lang="ru-RU" sz="1600" b="0" i="0" u="none" baseline="0" dirty="0"/>
              <a:t>, нацеленными </a:t>
            </a:r>
            <a:r>
              <a:rPr lang="ru-RU" sz="1600" b="0" i="0" u="none" baseline="0" dirty="0" smtClean="0"/>
              <a:t/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на постоянное совершенство “в </a:t>
            </a:r>
            <a:r>
              <a:rPr lang="ru-RU" sz="1600" b="0" i="0" u="none" baseline="0" dirty="0"/>
              <a:t>мире </a:t>
            </a:r>
            <a:r>
              <a:rPr lang="ru-RU" sz="1600" b="0" i="0" u="none" baseline="0" dirty="0" smtClean="0"/>
              <a:t/>
            </a:r>
            <a:br>
              <a:rPr lang="ru-RU" sz="1600" b="0" i="0" u="none" baseline="0" dirty="0" smtClean="0"/>
            </a:br>
            <a:r>
              <a:rPr lang="ru-RU" sz="1600" b="0" i="0" u="none" baseline="0" dirty="0" smtClean="0"/>
              <a:t>ремонтной </a:t>
            </a:r>
            <a:r>
              <a:rPr lang="ru-RU" sz="1600" b="0" i="0" u="none" baseline="0" dirty="0"/>
              <a:t>окраски”.</a:t>
            </a:r>
            <a:endParaRPr lang="ru" sz="16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3212976"/>
            <a:ext cx="302433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5157192"/>
            <a:ext cx="273630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Rectangle 5"/>
          <p:cNvSpPr/>
          <p:nvPr/>
        </p:nvSpPr>
        <p:spPr>
          <a:xfrm>
            <a:off x="6228184" y="5229200"/>
            <a:ext cx="1851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b="1" i="0" u="none" baseline="0" dirty="0"/>
              <a:t>Жидкий металл.</a:t>
            </a:r>
            <a:endParaRPr lang="ru" b="1" dirty="0"/>
          </a:p>
        </p:txBody>
      </p:sp>
      <p:sp>
        <p:nvSpPr>
          <p:cNvPr id="7" name="Rectangle 6"/>
          <p:cNvSpPr/>
          <p:nvPr/>
        </p:nvSpPr>
        <p:spPr>
          <a:xfrm>
            <a:off x="3707904" y="5589240"/>
            <a:ext cx="2142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b="1" i="0" u="none" baseline="0" dirty="0"/>
              <a:t>Тонированный лак.</a:t>
            </a:r>
            <a:endParaRPr lang="ru" b="1" dirty="0"/>
          </a:p>
        </p:txBody>
      </p:sp>
      <p:sp>
        <p:nvSpPr>
          <p:cNvPr id="8" name="Rectangle 7"/>
          <p:cNvSpPr/>
          <p:nvPr/>
        </p:nvSpPr>
        <p:spPr>
          <a:xfrm>
            <a:off x="4788024" y="404664"/>
            <a:ext cx="21691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ru-RU" sz="4400" b="0" i="0" u="none" baseline="0"/>
              <a:t>Перспективы</a:t>
            </a:r>
            <a:endParaRPr lang="ru" sz="4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3807</TotalTime>
  <Words>3294</Words>
  <Application>Microsoft Office PowerPoint</Application>
  <PresentationFormat>Экран (4:3)</PresentationFormat>
  <Paragraphs>430</Paragraphs>
  <Slides>50</Slides>
  <Notes>0</Notes>
  <HiddenSlides>50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 Rowse</dc:creator>
  <cp:lastModifiedBy>Потапова Евгения</cp:lastModifiedBy>
  <cp:revision>292</cp:revision>
  <dcterms:created xsi:type="dcterms:W3CDTF">2011-05-27T06:47:29Z</dcterms:created>
  <dcterms:modified xsi:type="dcterms:W3CDTF">2015-04-13T13:15:31Z</dcterms:modified>
</cp:coreProperties>
</file>